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7" r:id="rId4"/>
    <p:sldMasterId id="2147483769" r:id="rId5"/>
  </p:sldMasterIdLst>
  <p:notesMasterIdLst>
    <p:notesMasterId r:id="rId21"/>
  </p:notesMasterIdLst>
  <p:handoutMasterIdLst>
    <p:handoutMasterId r:id="rId22"/>
  </p:handoutMasterIdLst>
  <p:sldIdLst>
    <p:sldId id="275" r:id="rId6"/>
    <p:sldId id="721" r:id="rId7"/>
    <p:sldId id="795" r:id="rId8"/>
    <p:sldId id="788" r:id="rId9"/>
    <p:sldId id="773" r:id="rId10"/>
    <p:sldId id="776" r:id="rId11"/>
    <p:sldId id="777" r:id="rId12"/>
    <p:sldId id="786" r:id="rId13"/>
    <p:sldId id="782" r:id="rId14"/>
    <p:sldId id="784" r:id="rId15"/>
    <p:sldId id="783" r:id="rId16"/>
    <p:sldId id="781" r:id="rId17"/>
    <p:sldId id="785" r:id="rId18"/>
    <p:sldId id="787" r:id="rId19"/>
    <p:sldId id="278"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9"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14418B"/>
    <a:srgbClr val="FFFFFF"/>
    <a:srgbClr val="73B6AF"/>
    <a:srgbClr val="EEF3FC"/>
    <a:srgbClr val="2C539D"/>
    <a:srgbClr val="68B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řední styl 1 – zvýraznění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4322" autoAdjust="0"/>
  </p:normalViewPr>
  <p:slideViewPr>
    <p:cSldViewPr>
      <p:cViewPr varScale="1">
        <p:scale>
          <a:sx n="71" d="100"/>
          <a:sy n="71" d="100"/>
        </p:scale>
        <p:origin x="1092" y="52"/>
      </p:cViewPr>
      <p:guideLst>
        <p:guide orient="horz" pos="849"/>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289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074530-62B5-4946-899E-989C8C21C67A}" type="datetimeFigureOut">
              <a:rPr lang="cs-CZ" smtClean="0"/>
              <a:t>14.07.2023</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010A0F-8974-4FBE-83E2-D671DC57D6DC}" type="slidenum">
              <a:rPr lang="cs-CZ" smtClean="0"/>
              <a:t>‹#›</a:t>
            </a:fld>
            <a:endParaRPr lang="cs-CZ"/>
          </a:p>
        </p:txBody>
      </p:sp>
    </p:spTree>
    <p:extLst>
      <p:ext uri="{BB962C8B-B14F-4D97-AF65-F5344CB8AC3E}">
        <p14:creationId xmlns:p14="http://schemas.microsoft.com/office/powerpoint/2010/main" val="2479523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10C1676-75CC-47DF-B6F8-7B04CEB5C258}" type="datetimeFigureOut">
              <a:rPr lang="cs-CZ"/>
              <a:pPr>
                <a:defRPr/>
              </a:pPr>
              <a:t>14.07.2023</a:t>
            </a:fld>
            <a:endParaRPr lang="cs-CZ"/>
          </a:p>
        </p:txBody>
      </p:sp>
      <p:sp>
        <p:nvSpPr>
          <p:cNvPr id="4" name="Zástupný symbol pro obrázek snímk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264F2C3-F260-4FCF-8ABC-65A4DB4F2F1F}" type="slidenum">
              <a:rPr lang="cs-CZ"/>
              <a:pPr>
                <a:defRPr/>
              </a:pPr>
              <a:t>‹#›</a:t>
            </a:fld>
            <a:endParaRPr lang="cs-CZ"/>
          </a:p>
        </p:txBody>
      </p:sp>
    </p:spTree>
    <p:extLst>
      <p:ext uri="{BB962C8B-B14F-4D97-AF65-F5344CB8AC3E}">
        <p14:creationId xmlns:p14="http://schemas.microsoft.com/office/powerpoint/2010/main" val="19761376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CP should have one</a:t>
            </a:r>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5</a:t>
            </a:fld>
            <a:endParaRPr lang="cs-CZ"/>
          </a:p>
        </p:txBody>
      </p:sp>
    </p:spTree>
    <p:extLst>
      <p:ext uri="{BB962C8B-B14F-4D97-AF65-F5344CB8AC3E}">
        <p14:creationId xmlns:p14="http://schemas.microsoft.com/office/powerpoint/2010/main" val="3853491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The strategy should focus on both sudden-onset (earthquakes, floods, tsunamis, etc) and slow-onset (drought, famine) disasters, including man-made disasters and conflicts. It should be a simple, short and practical guidance (max. 10 pages) for all CP staff.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6</a:t>
            </a:fld>
            <a:endParaRPr lang="cs-CZ"/>
          </a:p>
        </p:txBody>
      </p:sp>
    </p:spTree>
    <p:extLst>
      <p:ext uri="{BB962C8B-B14F-4D97-AF65-F5344CB8AC3E}">
        <p14:creationId xmlns:p14="http://schemas.microsoft.com/office/powerpoint/2010/main" val="3842562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EPP should not be a snapshot of “what we can do ” but a realistic overview</a:t>
            </a:r>
          </a:p>
          <a:p>
            <a:r>
              <a:rPr lang="en-GB" dirty="0"/>
              <a:t>The risk mapping is not meant to be an exhaustive list of hazards but rather to consider hazards from the perspective of likelihood, severity/scope and geography/localization. </a:t>
            </a:r>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7</a:t>
            </a:fld>
            <a:endParaRPr lang="cs-CZ"/>
          </a:p>
        </p:txBody>
      </p:sp>
    </p:spTree>
    <p:extLst>
      <p:ext uri="{BB962C8B-B14F-4D97-AF65-F5344CB8AC3E}">
        <p14:creationId xmlns:p14="http://schemas.microsoft.com/office/powerpoint/2010/main" val="436518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Brainstorming: </a:t>
            </a:r>
            <a:r>
              <a:rPr lang="en-GB" dirty="0"/>
              <a:t>be sure to include experienced and knowledgeable national field staff. This step is the platform to develop the EPP including both the strategy and the action plan, as well as define the ERT if not in place.</a:t>
            </a:r>
            <a:r>
              <a:rPr lang="en-GB" u="sng" dirty="0"/>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u="sng"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u="sng" dirty="0"/>
              <a:t>Technical sessions: </a:t>
            </a:r>
            <a:r>
              <a:rPr lang="en-GB" dirty="0"/>
              <a:t>e.g. how to conduct rapid assessments or distributions, how to mainstream protection or do no harm, or how to deliver cash-based responses, etc.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8</a:t>
            </a:fld>
            <a:endParaRPr lang="cs-CZ"/>
          </a:p>
        </p:txBody>
      </p:sp>
    </p:spTree>
    <p:extLst>
      <p:ext uri="{BB962C8B-B14F-4D97-AF65-F5344CB8AC3E}">
        <p14:creationId xmlns:p14="http://schemas.microsoft.com/office/powerpoint/2010/main" val="2322915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members of the ERT fulfil a regular function on the CP and may switch to their emergency role as needed. All CPs are expected to have their own ERT regardless of the current (non)existence of humanitarian programming on the CP.</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ERT lead: e.g. it does not necessarily need to be the CD or </a:t>
            </a:r>
            <a:r>
              <a:rPr lang="en-GB" dirty="0" err="1"/>
              <a:t>HoP</a:t>
            </a:r>
            <a:r>
              <a:rPr lang="en-GB" dirty="0"/>
              <a:t>/PD but may be a strong PM with emergency experience or the </a:t>
            </a:r>
            <a:r>
              <a:rPr lang="en-GB" dirty="0" err="1"/>
              <a:t>HoSO</a:t>
            </a:r>
            <a:r>
              <a:rPr lang="en-GB" dirty="0"/>
              <a:t> or any other team member who is most competent for that role and can have decision power. </a:t>
            </a: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9</a:t>
            </a:fld>
            <a:endParaRPr lang="cs-CZ"/>
          </a:p>
        </p:txBody>
      </p:sp>
    </p:spTree>
    <p:extLst>
      <p:ext uri="{BB962C8B-B14F-4D97-AF65-F5344CB8AC3E}">
        <p14:creationId xmlns:p14="http://schemas.microsoft.com/office/powerpoint/2010/main" val="187151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10</a:t>
            </a:fld>
            <a:endParaRPr lang="cs-CZ"/>
          </a:p>
        </p:txBody>
      </p:sp>
    </p:spTree>
    <p:extLst>
      <p:ext uri="{BB962C8B-B14F-4D97-AF65-F5344CB8AC3E}">
        <p14:creationId xmlns:p14="http://schemas.microsoft.com/office/powerpoint/2010/main" val="2970814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taking – recording minutes of calls, meetings, decisions </a:t>
            </a:r>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11</a:t>
            </a:fld>
            <a:endParaRPr lang="cs-CZ"/>
          </a:p>
        </p:txBody>
      </p:sp>
    </p:spTree>
    <p:extLst>
      <p:ext uri="{BB962C8B-B14F-4D97-AF65-F5344CB8AC3E}">
        <p14:creationId xmlns:p14="http://schemas.microsoft.com/office/powerpoint/2010/main" val="4001370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Follow-up: </a:t>
            </a:r>
            <a:r>
              <a:rPr lang="en-US" sz="1200" dirty="0"/>
              <a:t>e.g. CD, HoSO, </a:t>
            </a:r>
            <a:r>
              <a:rPr lang="en-US" sz="1200" dirty="0" err="1"/>
              <a:t>HoP</a:t>
            </a:r>
            <a:r>
              <a:rPr lang="en-US" sz="1200" dirty="0"/>
              <a:t>/PD, a relevant PM, </a:t>
            </a:r>
            <a:r>
              <a:rPr lang="en-US" sz="1200" dirty="0" err="1"/>
              <a:t>etc</a:t>
            </a: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Division of responsibilities: </a:t>
            </a:r>
            <a:r>
              <a:rPr lang="en-US" sz="1200" dirty="0"/>
              <a:t>to ensure a realistic workload for each and encourage genuine progress. </a:t>
            </a:r>
          </a:p>
          <a:p>
            <a:r>
              <a:rPr lang="en-US" sz="1200" dirty="0"/>
              <a:t>For instance, the HoSO may be responsible to follow up on the EPP Action Plan while the </a:t>
            </a:r>
            <a:r>
              <a:rPr lang="en-US" sz="1200" dirty="0" err="1"/>
              <a:t>HoP</a:t>
            </a:r>
            <a:r>
              <a:rPr lang="en-US" sz="1200" dirty="0"/>
              <a:t>/PD may be responsible to ensure the annual update of the EPP strategy; or the follow up on the Action plan may be divided between different persons per section.</a:t>
            </a:r>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12</a:t>
            </a:fld>
            <a:endParaRPr lang="cs-CZ"/>
          </a:p>
        </p:txBody>
      </p:sp>
    </p:spTree>
    <p:extLst>
      <p:ext uri="{BB962C8B-B14F-4D97-AF65-F5344CB8AC3E}">
        <p14:creationId xmlns:p14="http://schemas.microsoft.com/office/powerpoint/2010/main" val="1832533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Annual updates are sufficient in general but in very volatile contexts more frequent updates may be required to ensure that risks are adequately identified and understood and the designed response system remains relevant to evolving threats and contexts</a:t>
            </a:r>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13</a:t>
            </a:fld>
            <a:endParaRPr lang="cs-CZ"/>
          </a:p>
        </p:txBody>
      </p:sp>
    </p:spTree>
    <p:extLst>
      <p:ext uri="{BB962C8B-B14F-4D97-AF65-F5344CB8AC3E}">
        <p14:creationId xmlns:p14="http://schemas.microsoft.com/office/powerpoint/2010/main" val="12769140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solidFill>
          <a:schemeClr val="tx2"/>
        </a:solidFill>
        <a:effectLst/>
      </p:bgPr>
    </p:bg>
    <p:spTree>
      <p:nvGrpSpPr>
        <p:cNvPr id="1" name=""/>
        <p:cNvGrpSpPr/>
        <p:nvPr/>
      </p:nvGrpSpPr>
      <p:grpSpPr>
        <a:xfrm>
          <a:off x="0" y="0"/>
          <a:ext cx="0" cy="0"/>
          <a:chOff x="0" y="0"/>
          <a:chExt cx="0" cy="0"/>
        </a:xfrm>
      </p:grpSpPr>
      <p:sp>
        <p:nvSpPr>
          <p:cNvPr id="7" name="Zástupný symbol obrázku 8">
            <a:extLst>
              <a:ext uri="{FF2B5EF4-FFF2-40B4-BE49-F238E27FC236}">
                <a16:creationId xmlns:a16="http://schemas.microsoft.com/office/drawing/2014/main" id="{F78CCC94-8FFE-71AB-D69B-D562C8A46800}"/>
              </a:ext>
            </a:extLst>
          </p:cNvPr>
          <p:cNvSpPr>
            <a:spLocks noGrp="1"/>
          </p:cNvSpPr>
          <p:nvPr>
            <p:ph type="pic" sz="quarter" idx="10" hasCustomPrompt="1"/>
          </p:nvPr>
        </p:nvSpPr>
        <p:spPr>
          <a:xfrm>
            <a:off x="0" y="0"/>
            <a:ext cx="4572000" cy="5143500"/>
          </a:xfrm>
          <a:prstGeom prst="rect">
            <a:avLst/>
          </a:prstGeom>
        </p:spPr>
        <p:txBody>
          <a:bodyPr/>
          <a:lstStyle>
            <a:lvl1pPr marL="0" indent="0" algn="ctr">
              <a:buFontTx/>
              <a:buNone/>
              <a:defRPr>
                <a:solidFill>
                  <a:schemeClr val="bg1"/>
                </a:solidFill>
              </a:defRPr>
            </a:lvl1pPr>
          </a:lstStyle>
          <a:p>
            <a:r>
              <a:rPr lang="cs-CZ" dirty="0"/>
              <a:t>Insert a </a:t>
            </a:r>
            <a:r>
              <a:rPr lang="cs-CZ" dirty="0" err="1"/>
              <a:t>photo</a:t>
            </a:r>
            <a:r>
              <a:rPr lang="cs-CZ" dirty="0"/>
              <a:t> </a:t>
            </a:r>
            <a:r>
              <a:rPr lang="cs-CZ" dirty="0" err="1"/>
              <a:t>here</a:t>
            </a:r>
            <a:endParaRPr lang="cs-CZ" dirty="0"/>
          </a:p>
        </p:txBody>
      </p:sp>
      <p:pic>
        <p:nvPicPr>
          <p:cNvPr id="8" name="Grafický objekt 7">
            <a:extLst>
              <a:ext uri="{FF2B5EF4-FFF2-40B4-BE49-F238E27FC236}">
                <a16:creationId xmlns:a16="http://schemas.microsoft.com/office/drawing/2014/main" id="{51EF8D15-0631-1130-F51F-666FCB99F11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99637" y="4165420"/>
            <a:ext cx="876300" cy="460735"/>
          </a:xfrm>
          <a:prstGeom prst="rect">
            <a:avLst/>
          </a:prstGeom>
        </p:spPr>
      </p:pic>
      <p:pic>
        <p:nvPicPr>
          <p:cNvPr id="9" name="Grafický objekt 8">
            <a:extLst>
              <a:ext uri="{FF2B5EF4-FFF2-40B4-BE49-F238E27FC236}">
                <a16:creationId xmlns:a16="http://schemas.microsoft.com/office/drawing/2014/main" id="{93B0357C-B67A-0DC5-F5AA-04AFFC63F3E9}"/>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08304" y="4332142"/>
            <a:ext cx="1224136" cy="336037"/>
          </a:xfrm>
          <a:prstGeom prst="rect">
            <a:avLst/>
          </a:prstGeom>
        </p:spPr>
      </p:pic>
      <p:sp>
        <p:nvSpPr>
          <p:cNvPr id="11" name="Zástupný nadpis 1">
            <a:extLst>
              <a:ext uri="{FF2B5EF4-FFF2-40B4-BE49-F238E27FC236}">
                <a16:creationId xmlns:a16="http://schemas.microsoft.com/office/drawing/2014/main" id="{CB3F60C6-5C58-2C89-E4F4-1B9D5E338A8A}"/>
              </a:ext>
            </a:extLst>
          </p:cNvPr>
          <p:cNvSpPr>
            <a:spLocks noGrp="1"/>
          </p:cNvSpPr>
          <p:nvPr>
            <p:ph type="title" hasCustomPrompt="1"/>
          </p:nvPr>
        </p:nvSpPr>
        <p:spPr>
          <a:xfrm>
            <a:off x="5003800" y="274638"/>
            <a:ext cx="3511550" cy="712936"/>
          </a:xfrm>
          <a:prstGeom prst="rect">
            <a:avLst/>
          </a:prstGeom>
        </p:spPr>
        <p:txBody>
          <a:bodyPr vert="horz" lIns="0" tIns="0" rIns="0" bIns="0" rtlCol="0" anchor="t" anchorCtr="0">
            <a:noAutofit/>
          </a:bodyPr>
          <a:lstStyle>
            <a:lvl1pPr>
              <a:defRPr>
                <a:solidFill>
                  <a:schemeClr val="bg1"/>
                </a:solidFill>
              </a:defRPr>
            </a:lvl1pPr>
          </a:lstStyle>
          <a:p>
            <a:r>
              <a:rPr lang="en-US" dirty="0"/>
              <a:t>Main title of the </a:t>
            </a:r>
            <a:r>
              <a:rPr lang="en-US" dirty="0" err="1"/>
              <a:t>presentatio</a:t>
            </a:r>
            <a:r>
              <a:rPr lang="cs-CZ" dirty="0"/>
              <a:t>n</a:t>
            </a:r>
            <a:r>
              <a:rPr lang="en-US" dirty="0"/>
              <a:t>
</a:t>
            </a:r>
            <a:endParaRPr lang="cs-CZ" dirty="0"/>
          </a:p>
        </p:txBody>
      </p:sp>
      <p:sp>
        <p:nvSpPr>
          <p:cNvPr id="12" name="Podnadpis 2">
            <a:extLst>
              <a:ext uri="{FF2B5EF4-FFF2-40B4-BE49-F238E27FC236}">
                <a16:creationId xmlns:a16="http://schemas.microsoft.com/office/drawing/2014/main" id="{816000BA-B16D-1E0E-140A-017DF885395D}"/>
              </a:ext>
            </a:extLst>
          </p:cNvPr>
          <p:cNvSpPr>
            <a:spLocks noGrp="1"/>
          </p:cNvSpPr>
          <p:nvPr>
            <p:ph type="subTitle" idx="1" hasCustomPrompt="1"/>
          </p:nvPr>
        </p:nvSpPr>
        <p:spPr>
          <a:xfrm>
            <a:off x="5007314" y="1347788"/>
            <a:ext cx="3511550" cy="2232248"/>
          </a:xfrm>
          <a:prstGeom prst="rect">
            <a:avLst/>
          </a:prstGeom>
        </p:spPr>
        <p:txBody>
          <a:bodyPr lIns="0" tIns="0" rIns="0" bIns="0" anchor="t" anchorCtr="0">
            <a:noAutofit/>
          </a:bodyPr>
          <a:lstStyle>
            <a:lvl1pPr marL="0" indent="0" algn="l">
              <a:lnSpc>
                <a:spcPts val="2100"/>
              </a:lnSpc>
              <a:spcBef>
                <a:spcPts val="750"/>
              </a:spcBef>
              <a:spcAft>
                <a:spcPts val="0"/>
              </a:spcAft>
              <a:buNone/>
              <a:defRPr sz="1900" b="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Short description of the presentation. Insert a photo on the left.</a:t>
            </a:r>
            <a:endParaRPr lang="cs-CZ" dirty="0"/>
          </a:p>
        </p:txBody>
      </p:sp>
    </p:spTree>
    <p:extLst>
      <p:ext uri="{BB962C8B-B14F-4D97-AF65-F5344CB8AC3E}">
        <p14:creationId xmlns:p14="http://schemas.microsoft.com/office/powerpoint/2010/main" val="2683602311"/>
      </p:ext>
    </p:extLst>
  </p:cSld>
  <p:clrMapOvr>
    <a:masterClrMapping/>
  </p:clrMapOvr>
  <p:extLst mod="1">
    <p:ext uri="{DCECCB84-F9BA-43D5-87BE-67443E8EF086}">
      <p15:sldGuideLst xmlns:p15="http://schemas.microsoft.com/office/powerpoint/2012/main">
        <p15:guide id="2" orient="horz" pos="2917" userDrawn="1">
          <p15:clr>
            <a:srgbClr val="FBAE40"/>
          </p15:clr>
        </p15:guide>
        <p15:guide id="3" pos="2880" userDrawn="1">
          <p15:clr>
            <a:srgbClr val="FBAE40"/>
          </p15:clr>
        </p15:guide>
        <p15:guide id="4" pos="3152" userDrawn="1">
          <p15:clr>
            <a:srgbClr val="FBAE40"/>
          </p15:clr>
        </p15:guide>
        <p15:guide id="5" pos="5371" userDrawn="1">
          <p15:clr>
            <a:srgbClr val="FBAE40"/>
          </p15:clr>
        </p15:guide>
        <p15:guide id="6" orient="horz" pos="164" userDrawn="1">
          <p15:clr>
            <a:srgbClr val="FBAE40"/>
          </p15:clr>
        </p15:guide>
        <p15:guide id="7" orient="horz" pos="84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Nadpis a text">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206608-AE9A-A75F-AE7A-20E6D38908C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7" name="Zástupný obsah 2">
            <a:extLst>
              <a:ext uri="{FF2B5EF4-FFF2-40B4-BE49-F238E27FC236}">
                <a16:creationId xmlns:a16="http://schemas.microsoft.com/office/drawing/2014/main" id="{5493E355-575D-40CE-56E2-0C23E59221AF}"/>
              </a:ext>
            </a:extLst>
          </p:cNvPr>
          <p:cNvSpPr>
            <a:spLocks noGrp="1"/>
          </p:cNvSpPr>
          <p:nvPr>
            <p:ph sz="quarter" idx="13" hasCustomPrompt="1"/>
          </p:nvPr>
        </p:nvSpPr>
        <p:spPr>
          <a:xfrm>
            <a:off x="617537" y="1369219"/>
            <a:ext cx="7902575" cy="3263504"/>
          </a:xfrm>
          <a:prstGeom prst="rect">
            <a:avLst/>
          </a:prstGeom>
        </p:spPr>
        <p:txBody>
          <a:bodyPr>
            <a:noAutofit/>
          </a:bodyPr>
          <a:lstStyle>
            <a:lvl1pPr>
              <a:defRPr/>
            </a:lvl1pPr>
          </a:lstStyle>
          <a:p>
            <a:pPr lvl="0"/>
            <a:r>
              <a:rPr lang="cs-CZ" dirty="0" err="1"/>
              <a:t>Click</a:t>
            </a:r>
            <a:r>
              <a:rPr lang="cs-CZ" dirty="0"/>
              <a:t> to insert text</a:t>
            </a:r>
          </a:p>
        </p:txBody>
      </p:sp>
    </p:spTree>
    <p:extLst>
      <p:ext uri="{BB962C8B-B14F-4D97-AF65-F5344CB8AC3E}">
        <p14:creationId xmlns:p14="http://schemas.microsoft.com/office/powerpoint/2010/main" val="168442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Nadpis a dva typy obsahu">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BA9DAD3F-49C9-1BF5-1E17-969702A6904D}"/>
              </a:ext>
            </a:extLst>
          </p:cNvPr>
          <p:cNvSpPr>
            <a:spLocks noGrp="1"/>
          </p:cNvSpPr>
          <p:nvPr>
            <p:ph sz="quarter" idx="13" hasCustomPrompt="1"/>
          </p:nvPr>
        </p:nvSpPr>
        <p:spPr>
          <a:xfrm>
            <a:off x="617538" y="1369219"/>
            <a:ext cx="3865562" cy="3263504"/>
          </a:xfrm>
          <a:prstGeom prst="rect">
            <a:avLst/>
          </a:prstGeom>
        </p:spPr>
        <p:txBody>
          <a:bodyPr>
            <a:noAutofit/>
          </a:bodyPr>
          <a:lstStyle>
            <a:lvl1pPr>
              <a:defRPr/>
            </a:lvl1pPr>
          </a:lstStyle>
          <a:p>
            <a:pPr lvl="0"/>
            <a:r>
              <a:rPr lang="en-US" dirty="0"/>
              <a:t>Insert a photo or other image content</a:t>
            </a:r>
            <a:endParaRPr lang="cs-CZ" dirty="0"/>
          </a:p>
        </p:txBody>
      </p:sp>
      <p:sp>
        <p:nvSpPr>
          <p:cNvPr id="2" name="Title Placeholder 1">
            <a:extLst>
              <a:ext uri="{FF2B5EF4-FFF2-40B4-BE49-F238E27FC236}">
                <a16:creationId xmlns:a16="http://schemas.microsoft.com/office/drawing/2014/main" id="{D8796925-8370-3F14-E72B-C569A3B98B2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5" name="Zástupný obsah 2">
            <a:extLst>
              <a:ext uri="{FF2B5EF4-FFF2-40B4-BE49-F238E27FC236}">
                <a16:creationId xmlns:a16="http://schemas.microsoft.com/office/drawing/2014/main" id="{DDDFA553-4890-5B5E-2F8F-3BE3CA02A476}"/>
              </a:ext>
            </a:extLst>
          </p:cNvPr>
          <p:cNvSpPr>
            <a:spLocks noGrp="1"/>
          </p:cNvSpPr>
          <p:nvPr>
            <p:ph sz="quarter" idx="14" hasCustomPrompt="1"/>
          </p:nvPr>
        </p:nvSpPr>
        <p:spPr>
          <a:xfrm>
            <a:off x="4660902" y="1369219"/>
            <a:ext cx="3865562" cy="3263504"/>
          </a:xfrm>
          <a:prstGeom prst="rect">
            <a:avLst/>
          </a:prstGeom>
        </p:spPr>
        <p:txBody>
          <a:bodyPr>
            <a:noAutofit/>
          </a:bodyPr>
          <a:lstStyle>
            <a:lvl1pPr>
              <a:defRPr/>
            </a:lvl1pPr>
          </a:lstStyle>
          <a:p>
            <a:pPr lvl="0"/>
            <a:r>
              <a:rPr lang="cs-CZ" dirty="0"/>
              <a:t>Insert text</a:t>
            </a:r>
          </a:p>
        </p:txBody>
      </p:sp>
    </p:spTree>
    <p:extLst>
      <p:ext uri="{BB962C8B-B14F-4D97-AF65-F5344CB8AC3E}">
        <p14:creationId xmlns:p14="http://schemas.microsoft.com/office/powerpoint/2010/main" val="430579942"/>
      </p:ext>
    </p:extLst>
  </p:cSld>
  <p:clrMapOvr>
    <a:masterClrMapping/>
  </p:clrMapOvr>
  <p:extLst>
    <p:ext uri="{DCECCB84-F9BA-43D5-87BE-67443E8EF086}">
      <p15:sldGuideLst xmlns:p15="http://schemas.microsoft.com/office/powerpoint/2012/main">
        <p15:guide id="2" pos="2824" userDrawn="1">
          <p15:clr>
            <a:srgbClr val="FBAE40"/>
          </p15:clr>
        </p15:guide>
        <p15:guide id="3" pos="293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Dva typy obsahu nad sebou">
    <p:spTree>
      <p:nvGrpSpPr>
        <p:cNvPr id="1" name=""/>
        <p:cNvGrpSpPr/>
        <p:nvPr/>
      </p:nvGrpSpPr>
      <p:grpSpPr>
        <a:xfrm>
          <a:off x="0" y="0"/>
          <a:ext cx="0" cy="0"/>
          <a:chOff x="0" y="0"/>
          <a:chExt cx="0" cy="0"/>
        </a:xfrm>
      </p:grpSpPr>
      <p:sp>
        <p:nvSpPr>
          <p:cNvPr id="4" name="Zástupný obsah 3">
            <a:extLst>
              <a:ext uri="{FF2B5EF4-FFF2-40B4-BE49-F238E27FC236}">
                <a16:creationId xmlns:a16="http://schemas.microsoft.com/office/drawing/2014/main" id="{13210DE9-D9AE-884A-BBEA-3C9AD1920E10}"/>
              </a:ext>
            </a:extLst>
          </p:cNvPr>
          <p:cNvSpPr>
            <a:spLocks noGrp="1"/>
          </p:cNvSpPr>
          <p:nvPr>
            <p:ph sz="quarter" idx="14" hasCustomPrompt="1"/>
          </p:nvPr>
        </p:nvSpPr>
        <p:spPr>
          <a:xfrm>
            <a:off x="617538" y="2859781"/>
            <a:ext cx="7902575" cy="1778893"/>
          </a:xfrm>
          <a:prstGeom prst="rect">
            <a:avLst/>
          </a:prstGeom>
        </p:spPr>
        <p:txBody>
          <a:bodyPr/>
          <a:lstStyle>
            <a:lvl1pPr>
              <a:defRPr/>
            </a:lvl1pPr>
          </a:lstStyle>
          <a:p>
            <a:pPr lvl="0"/>
            <a:r>
              <a:rPr lang="cs-CZ" dirty="0" err="1"/>
              <a:t>Click</a:t>
            </a:r>
            <a:r>
              <a:rPr lang="cs-CZ" dirty="0"/>
              <a:t> to insert </a:t>
            </a:r>
            <a:r>
              <a:rPr lang="cs-CZ" dirty="0" err="1"/>
              <a:t>content</a:t>
            </a:r>
            <a:endParaRPr lang="cs-CZ" dirty="0"/>
          </a:p>
        </p:txBody>
      </p:sp>
      <p:sp>
        <p:nvSpPr>
          <p:cNvPr id="2" name="Title Placeholder 1">
            <a:extLst>
              <a:ext uri="{FF2B5EF4-FFF2-40B4-BE49-F238E27FC236}">
                <a16:creationId xmlns:a16="http://schemas.microsoft.com/office/drawing/2014/main" id="{09A85B5E-EAA2-978F-9316-F1BC8DFA5B1B}"/>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6" name="Zástupný obsah 3">
            <a:extLst>
              <a:ext uri="{FF2B5EF4-FFF2-40B4-BE49-F238E27FC236}">
                <a16:creationId xmlns:a16="http://schemas.microsoft.com/office/drawing/2014/main" id="{7F0AF5C7-21D6-D136-EEEA-F3B375A74552}"/>
              </a:ext>
            </a:extLst>
          </p:cNvPr>
          <p:cNvSpPr>
            <a:spLocks noGrp="1"/>
          </p:cNvSpPr>
          <p:nvPr>
            <p:ph sz="quarter" idx="15" hasCustomPrompt="1"/>
          </p:nvPr>
        </p:nvSpPr>
        <p:spPr>
          <a:xfrm>
            <a:off x="621158" y="1369219"/>
            <a:ext cx="7902575" cy="1381919"/>
          </a:xfrm>
          <a:prstGeom prst="rect">
            <a:avLst/>
          </a:prstGeom>
        </p:spPr>
        <p:txBody>
          <a:bodyPr/>
          <a:lstStyle>
            <a:lvl1pPr>
              <a:defRPr/>
            </a:lvl1pPr>
          </a:lstStyle>
          <a:p>
            <a:pPr lvl="0"/>
            <a:r>
              <a:rPr lang="cs-CZ" dirty="0"/>
              <a:t>Insert text</a:t>
            </a:r>
          </a:p>
        </p:txBody>
      </p:sp>
    </p:spTree>
    <p:extLst>
      <p:ext uri="{BB962C8B-B14F-4D97-AF65-F5344CB8AC3E}">
        <p14:creationId xmlns:p14="http://schemas.microsoft.com/office/powerpoint/2010/main" val="2049927523"/>
      </p:ext>
    </p:extLst>
  </p:cSld>
  <p:clrMapOvr>
    <a:masterClrMapping/>
  </p:clrMapOvr>
  <p:extLst>
    <p:ext uri="{DCECCB84-F9BA-43D5-87BE-67443E8EF086}">
      <p15:sldGuideLst xmlns:p15="http://schemas.microsoft.com/office/powerpoint/2012/main">
        <p15:guide id="1" orient="horz" pos="1801" userDrawn="1">
          <p15:clr>
            <a:srgbClr val="FBAE40"/>
          </p15:clr>
        </p15:guide>
        <p15:guide id="3" orient="horz" pos="173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6E83A-CE94-4EFE-89FC-C6B9D296403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80763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ředěl kapitoly">
    <p:spTree>
      <p:nvGrpSpPr>
        <p:cNvPr id="1" name=""/>
        <p:cNvGrpSpPr/>
        <p:nvPr/>
      </p:nvGrpSpPr>
      <p:grpSpPr>
        <a:xfrm>
          <a:off x="0" y="0"/>
          <a:ext cx="0" cy="0"/>
          <a:chOff x="0" y="0"/>
          <a:chExt cx="0" cy="0"/>
        </a:xfrm>
      </p:grpSpPr>
      <p:pic>
        <p:nvPicPr>
          <p:cNvPr id="6" name="Grafický objekt 5">
            <a:extLst>
              <a:ext uri="{FF2B5EF4-FFF2-40B4-BE49-F238E27FC236}">
                <a16:creationId xmlns:a16="http://schemas.microsoft.com/office/drawing/2014/main" id="{60130376-EB7A-3A58-AFFB-D25218376E9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800" y="3897133"/>
            <a:ext cx="1351912" cy="710799"/>
          </a:xfrm>
          <a:prstGeom prst="rect">
            <a:avLst/>
          </a:prstGeom>
        </p:spPr>
      </p:pic>
      <p:pic>
        <p:nvPicPr>
          <p:cNvPr id="7" name="Grafický objekt 6">
            <a:extLst>
              <a:ext uri="{FF2B5EF4-FFF2-40B4-BE49-F238E27FC236}">
                <a16:creationId xmlns:a16="http://schemas.microsoft.com/office/drawing/2014/main" id="{1461B4B6-2A06-EF0F-F825-9C66808F17B3}"/>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20272" y="4252533"/>
            <a:ext cx="1512168" cy="415105"/>
          </a:xfrm>
          <a:prstGeom prst="rect">
            <a:avLst/>
          </a:prstGeom>
        </p:spPr>
      </p:pic>
      <p:sp>
        <p:nvSpPr>
          <p:cNvPr id="8" name="Nadpis 1">
            <a:extLst>
              <a:ext uri="{FF2B5EF4-FFF2-40B4-BE49-F238E27FC236}">
                <a16:creationId xmlns:a16="http://schemas.microsoft.com/office/drawing/2014/main" id="{04D3D079-17CC-C6DF-1339-BE5A3F7E8306}"/>
              </a:ext>
            </a:extLst>
          </p:cNvPr>
          <p:cNvSpPr>
            <a:spLocks noGrp="1"/>
          </p:cNvSpPr>
          <p:nvPr>
            <p:ph type="ctrTitle" hasCustomPrompt="1"/>
          </p:nvPr>
        </p:nvSpPr>
        <p:spPr>
          <a:xfrm>
            <a:off x="617538" y="260350"/>
            <a:ext cx="5466630" cy="2160000"/>
          </a:xfrm>
        </p:spPr>
        <p:txBody>
          <a:bodyPr lIns="0" tIns="72000" rIns="0" bIns="0" anchor="t" anchorCtr="0">
            <a:noAutofit/>
          </a:bodyPr>
          <a:lstStyle>
            <a:lvl1pPr algn="l">
              <a:lnSpc>
                <a:spcPct val="80000"/>
              </a:lnSpc>
              <a:defRPr sz="3200" b="1">
                <a:solidFill>
                  <a:schemeClr val="bg1"/>
                </a:solidFill>
              </a:defRPr>
            </a:lvl1pPr>
          </a:lstStyle>
          <a:p>
            <a:r>
              <a:rPr lang="cs-CZ" noProof="0" dirty="0" err="1"/>
              <a:t>Forepart</a:t>
            </a:r>
            <a:r>
              <a:rPr lang="cs-CZ" noProof="0" dirty="0"/>
              <a:t>/New </a:t>
            </a:r>
            <a:r>
              <a:rPr lang="cs-CZ" noProof="0" dirty="0" err="1"/>
              <a:t>Chapter</a:t>
            </a:r>
            <a:endParaRPr lang="en-US" noProof="0" dirty="0"/>
          </a:p>
        </p:txBody>
      </p:sp>
    </p:spTree>
    <p:extLst>
      <p:ext uri="{BB962C8B-B14F-4D97-AF65-F5344CB8AC3E}">
        <p14:creationId xmlns:p14="http://schemas.microsoft.com/office/powerpoint/2010/main" val="2921694780"/>
      </p:ext>
    </p:extLst>
  </p:cSld>
  <p:clrMapOvr>
    <a:masterClrMapping/>
  </p:clrMapOvr>
  <p:extLst>
    <p:ext uri="{DCECCB84-F9BA-43D5-87BE-67443E8EF086}">
      <p15:sldGuideLst xmlns:p15="http://schemas.microsoft.com/office/powerpoint/2012/main">
        <p15:guide id="1" pos="385" userDrawn="1">
          <p15:clr>
            <a:srgbClr val="FBAE40"/>
          </p15:clr>
        </p15:guide>
        <p15:guide id="2" orient="horz" pos="2903" userDrawn="1">
          <p15:clr>
            <a:srgbClr val="FBAE40"/>
          </p15:clr>
        </p15:guide>
        <p15:guide id="3" orient="horz" pos="159" userDrawn="1">
          <p15:clr>
            <a:srgbClr val="FBAE40"/>
          </p15:clr>
        </p15:guide>
        <p15:guide id="4" pos="53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ávěrečný snímek">
    <p:spTree>
      <p:nvGrpSpPr>
        <p:cNvPr id="1" name=""/>
        <p:cNvGrpSpPr/>
        <p:nvPr/>
      </p:nvGrpSpPr>
      <p:grpSpPr>
        <a:xfrm>
          <a:off x="0" y="0"/>
          <a:ext cx="0" cy="0"/>
          <a:chOff x="0" y="0"/>
          <a:chExt cx="0" cy="0"/>
        </a:xfrm>
      </p:grpSpPr>
      <p:pic>
        <p:nvPicPr>
          <p:cNvPr id="3" name="Grafický objekt 2">
            <a:extLst>
              <a:ext uri="{FF2B5EF4-FFF2-40B4-BE49-F238E27FC236}">
                <a16:creationId xmlns:a16="http://schemas.microsoft.com/office/drawing/2014/main" id="{E4FC6C1B-60E3-3959-41E4-0AAD8E0FBE4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800" y="3897133"/>
            <a:ext cx="1351912" cy="710799"/>
          </a:xfrm>
          <a:prstGeom prst="rect">
            <a:avLst/>
          </a:prstGeom>
        </p:spPr>
      </p:pic>
      <p:sp>
        <p:nvSpPr>
          <p:cNvPr id="4" name="Nadpis 1">
            <a:extLst>
              <a:ext uri="{FF2B5EF4-FFF2-40B4-BE49-F238E27FC236}">
                <a16:creationId xmlns:a16="http://schemas.microsoft.com/office/drawing/2014/main" id="{D75E1487-3387-D3CF-E5BE-FFBAA9E100AA}"/>
              </a:ext>
            </a:extLst>
          </p:cNvPr>
          <p:cNvSpPr>
            <a:spLocks noGrp="1"/>
          </p:cNvSpPr>
          <p:nvPr>
            <p:ph type="ctrTitle" hasCustomPrompt="1"/>
          </p:nvPr>
        </p:nvSpPr>
        <p:spPr>
          <a:xfrm>
            <a:off x="4572000" y="267494"/>
            <a:ext cx="3948113" cy="1720800"/>
          </a:xfrm>
        </p:spPr>
        <p:txBody>
          <a:bodyPr lIns="0" tIns="0" rIns="0" anchor="t" anchorCtr="0">
            <a:noAutofit/>
          </a:bodyPr>
          <a:lstStyle>
            <a:lvl1pPr algn="l">
              <a:lnSpc>
                <a:spcPct val="80000"/>
              </a:lnSpc>
              <a:defRPr sz="3200" b="1" baseline="0">
                <a:solidFill>
                  <a:schemeClr val="bg1"/>
                </a:solidFill>
              </a:defRPr>
            </a:lvl1pPr>
          </a:lstStyle>
          <a:p>
            <a:r>
              <a:rPr lang="en-US" noProof="0" dirty="0"/>
              <a:t>Thank you for your attention</a:t>
            </a:r>
          </a:p>
        </p:txBody>
      </p:sp>
      <p:sp>
        <p:nvSpPr>
          <p:cNvPr id="5" name="Podnadpis 2">
            <a:extLst>
              <a:ext uri="{FF2B5EF4-FFF2-40B4-BE49-F238E27FC236}">
                <a16:creationId xmlns:a16="http://schemas.microsoft.com/office/drawing/2014/main" id="{18ADC813-E2FA-3130-8591-EF02DF5D541A}"/>
              </a:ext>
            </a:extLst>
          </p:cNvPr>
          <p:cNvSpPr>
            <a:spLocks noGrp="1"/>
          </p:cNvSpPr>
          <p:nvPr>
            <p:ph type="subTitle" idx="1" hasCustomPrompt="1"/>
          </p:nvPr>
        </p:nvSpPr>
        <p:spPr>
          <a:xfrm>
            <a:off x="4586487" y="3011190"/>
            <a:ext cx="3933626" cy="1648792"/>
          </a:xfrm>
          <a:prstGeom prst="rect">
            <a:avLst/>
          </a:prstGeom>
        </p:spPr>
        <p:txBody>
          <a:bodyPr lIns="0" tIns="0" rIns="0" bIns="0" anchor="b" anchorCtr="0">
            <a:noAutofit/>
          </a:bodyPr>
          <a:lstStyle>
            <a:lvl1pPr marL="0" indent="0" algn="l">
              <a:lnSpc>
                <a:spcPts val="2100"/>
              </a:lnSpc>
              <a:spcBef>
                <a:spcPts val="560"/>
              </a:spcBef>
              <a:spcAft>
                <a:spcPts val="0"/>
              </a:spcAft>
              <a:buNone/>
              <a:defRPr sz="1900" b="0" baseline="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noProof="0" dirty="0" err="1"/>
              <a:t>Presenter</a:t>
            </a:r>
            <a:r>
              <a:rPr lang="cs-CZ" noProof="0" dirty="0"/>
              <a:t> </a:t>
            </a:r>
            <a:r>
              <a:rPr lang="cs-CZ" noProof="0" dirty="0" err="1"/>
              <a:t>contact</a:t>
            </a:r>
            <a:endParaRPr lang="en-US" noProof="0" dirty="0"/>
          </a:p>
        </p:txBody>
      </p:sp>
    </p:spTree>
    <p:extLst>
      <p:ext uri="{BB962C8B-B14F-4D97-AF65-F5344CB8AC3E}">
        <p14:creationId xmlns:p14="http://schemas.microsoft.com/office/powerpoint/2010/main" val="169012604"/>
      </p:ext>
    </p:extLst>
  </p:cSld>
  <p:clrMapOvr>
    <a:masterClrMapping/>
  </p:clrMapOvr>
  <p:extLst>
    <p:ext uri="{DCECCB84-F9BA-43D5-87BE-67443E8EF086}">
      <p15:sldGuideLst xmlns:p15="http://schemas.microsoft.com/office/powerpoint/2012/main">
        <p15:guide id="1" pos="2880" userDrawn="1">
          <p15:clr>
            <a:srgbClr val="FBAE40"/>
          </p15:clr>
        </p15:guide>
        <p15:guide id="2" pos="5376" userDrawn="1">
          <p15:clr>
            <a:srgbClr val="FBAE40"/>
          </p15:clr>
        </p15:guide>
        <p15:guide id="3" orient="horz" pos="2908" userDrawn="1">
          <p15:clr>
            <a:srgbClr val="FBAE40"/>
          </p15:clr>
        </p15:guide>
        <p15:guide id="4" orient="horz" pos="159" userDrawn="1">
          <p15:clr>
            <a:srgbClr val="FBAE40"/>
          </p15:clr>
        </p15:guide>
        <p15:guide id="5" pos="384"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dirty="0"/>
              <a:t>Click to edit the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Autofit/>
          </a:bodyPr>
          <a:lstStyle/>
          <a:p>
            <a:pPr lvl="0"/>
            <a:r>
              <a:rPr lang="en-US" dirty="0"/>
              <a:t>Click to edit the text styles in the template.</a:t>
            </a:r>
            <a:endParaRPr lang="cs-CZ" dirty="0"/>
          </a:p>
        </p:txBody>
      </p:sp>
      <p:sp>
        <p:nvSpPr>
          <p:cNvPr id="8" name="Zástupný symbol pro číslo snímku 5">
            <a:extLst>
              <a:ext uri="{FF2B5EF4-FFF2-40B4-BE49-F238E27FC236}">
                <a16:creationId xmlns:a16="http://schemas.microsoft.com/office/drawing/2014/main" id="{543CE8FC-6D73-13F3-F1FA-E2F2DEE373DC}"/>
              </a:ext>
            </a:extLst>
          </p:cNvPr>
          <p:cNvSpPr txBox="1">
            <a:spLocks/>
          </p:cNvSpPr>
          <p:nvPr userDrawn="1"/>
        </p:nvSpPr>
        <p:spPr>
          <a:xfrm>
            <a:off x="6444208" y="4766469"/>
            <a:ext cx="2057400" cy="274637"/>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E6E2B87-0D50-46BB-BBF7-554743404521}" type="slidenum">
              <a:rPr lang="cs-CZ" sz="600" smtClean="0">
                <a:solidFill>
                  <a:schemeClr val="tx2"/>
                </a:solidFill>
              </a:rPr>
              <a:pPr/>
              <a:t>‹#›</a:t>
            </a:fld>
            <a:endParaRPr lang="cs-CZ" sz="600" dirty="0">
              <a:solidFill>
                <a:schemeClr val="tx2"/>
              </a:solidFill>
            </a:endParaRPr>
          </a:p>
        </p:txBody>
      </p:sp>
      <p:sp>
        <p:nvSpPr>
          <p:cNvPr id="4" name="Obdélník 3">
            <a:extLst>
              <a:ext uri="{FF2B5EF4-FFF2-40B4-BE49-F238E27FC236}">
                <a16:creationId xmlns:a16="http://schemas.microsoft.com/office/drawing/2014/main" id="{2AE02F9C-2B41-2ACE-85AD-2082E2228E84}"/>
              </a:ext>
            </a:extLst>
          </p:cNvPr>
          <p:cNvSpPr/>
          <p:nvPr userDrawn="1"/>
        </p:nvSpPr>
        <p:spPr>
          <a:xfrm>
            <a:off x="9036496" y="0"/>
            <a:ext cx="107504" cy="5143500"/>
          </a:xfrm>
          <a:prstGeom prst="rec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dirty="0">
              <a:highlight>
                <a:srgbClr val="FFFFFF"/>
              </a:highlight>
            </a:endParaRPr>
          </a:p>
        </p:txBody>
      </p:sp>
      <p:pic>
        <p:nvPicPr>
          <p:cNvPr id="10" name="Picture 9">
            <a:extLst>
              <a:ext uri="{FF2B5EF4-FFF2-40B4-BE49-F238E27FC236}">
                <a16:creationId xmlns:a16="http://schemas.microsoft.com/office/drawing/2014/main" id="{FF3474BB-24A2-41C4-8491-8A16BAF1E73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20698" y="4700729"/>
            <a:ext cx="640814" cy="337854"/>
          </a:xfrm>
          <a:prstGeom prst="rect">
            <a:avLst/>
          </a:prstGeom>
        </p:spPr>
      </p:pic>
    </p:spTree>
    <p:extLst>
      <p:ext uri="{BB962C8B-B14F-4D97-AF65-F5344CB8AC3E}">
        <p14:creationId xmlns:p14="http://schemas.microsoft.com/office/powerpoint/2010/main" val="4161170891"/>
      </p:ext>
    </p:extLst>
  </p:cSld>
  <p:clrMap bg1="lt1" tx1="dk1" bg2="lt2" tx2="dk2" accent1="accent1" accent2="accent2" accent3="accent3" accent4="accent4" accent5="accent5" accent6="accent6" hlink="hlink" folHlink="folHlink"/>
  <p:sldLayoutIdLst>
    <p:sldLayoutId id="2147483770" r:id="rId1"/>
    <p:sldLayoutId id="2147483748" r:id="rId2"/>
    <p:sldLayoutId id="2147483766" r:id="rId3"/>
    <p:sldLayoutId id="2147483768" r:id="rId4"/>
    <p:sldLayoutId id="2147483773" r:id="rId5"/>
  </p:sldLayoutIdLst>
  <p:hf sldNum="0" hdr="0" dt="0"/>
  <p:txStyles>
    <p:titleStyle>
      <a:lvl1pPr algn="l" defTabSz="685800" rtl="0" eaLnBrk="1" latinLnBrk="0" hangingPunct="1">
        <a:lnSpc>
          <a:spcPct val="80000"/>
        </a:lnSpc>
        <a:spcBef>
          <a:spcPct val="0"/>
        </a:spcBef>
        <a:buNone/>
        <a:defRPr sz="3200" b="1" kern="1200">
          <a:solidFill>
            <a:schemeClr val="tx2"/>
          </a:solidFill>
          <a:latin typeface="+mn-lt"/>
          <a:ea typeface="+mj-ea"/>
          <a:cs typeface="+mj-cs"/>
        </a:defRPr>
      </a:lvl1pPr>
    </p:titleStyle>
    <p:body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2922" userDrawn="1">
          <p15:clr>
            <a:srgbClr val="F26B43"/>
          </p15:clr>
        </p15:guide>
        <p15:guide id="4" pos="389" userDrawn="1">
          <p15:clr>
            <a:srgbClr val="F26B43"/>
          </p15:clr>
        </p15:guide>
        <p15:guide id="5" pos="5367" userDrawn="1">
          <p15:clr>
            <a:srgbClr val="F26B43"/>
          </p15:clr>
        </p15:guide>
        <p15:guide id="6" orient="horz" pos="1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A2862015-AC9B-C8CB-E594-E77F5ECDBD32}"/>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the style.</a:t>
            </a:r>
            <a:endParaRPr lang="cs-CZ" dirty="0"/>
          </a:p>
        </p:txBody>
      </p:sp>
      <p:sp>
        <p:nvSpPr>
          <p:cNvPr id="3" name="Zástupný text 2">
            <a:extLst>
              <a:ext uri="{FF2B5EF4-FFF2-40B4-BE49-F238E27FC236}">
                <a16:creationId xmlns:a16="http://schemas.microsoft.com/office/drawing/2014/main" id="{DDDC164B-7365-4968-A5BD-B82D745E6954}"/>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dirty="0"/>
              <a:t>Click to edit the text styles in the template.</a:t>
            </a:r>
            <a:endParaRPr lang="cs-CZ" dirty="0"/>
          </a:p>
          <a:p>
            <a:pPr lvl="1"/>
            <a:r>
              <a:rPr lang="cs-CZ" dirty="0"/>
              <a:t>Second </a:t>
            </a:r>
            <a:r>
              <a:rPr lang="cs-CZ" dirty="0" err="1"/>
              <a:t>level</a:t>
            </a:r>
            <a:endParaRPr lang="cs-CZ" dirty="0"/>
          </a:p>
          <a:p>
            <a:pPr lvl="2"/>
            <a:r>
              <a:rPr lang="cs-CZ" dirty="0" err="1"/>
              <a:t>Third</a:t>
            </a:r>
            <a:r>
              <a:rPr lang="cs-CZ" dirty="0"/>
              <a:t> </a:t>
            </a:r>
            <a:r>
              <a:rPr lang="cs-CZ" dirty="0" err="1"/>
              <a:t>level</a:t>
            </a:r>
            <a:endParaRPr lang="cs-CZ" dirty="0"/>
          </a:p>
          <a:p>
            <a:pPr lvl="3"/>
            <a:r>
              <a:rPr lang="cs-CZ" dirty="0" err="1"/>
              <a:t>Fourth</a:t>
            </a:r>
            <a:r>
              <a:rPr lang="cs-CZ" dirty="0"/>
              <a:t> </a:t>
            </a:r>
            <a:r>
              <a:rPr lang="cs-CZ" dirty="0" err="1"/>
              <a:t>level</a:t>
            </a:r>
            <a:endParaRPr lang="cs-CZ" dirty="0"/>
          </a:p>
          <a:p>
            <a:pPr lvl="4"/>
            <a:r>
              <a:rPr lang="cs-CZ" dirty="0" err="1"/>
              <a:t>Fifth</a:t>
            </a:r>
            <a:r>
              <a:rPr lang="cs-CZ" dirty="0"/>
              <a:t> </a:t>
            </a:r>
            <a:r>
              <a:rPr lang="cs-CZ" dirty="0" err="1"/>
              <a:t>level</a:t>
            </a:r>
            <a:endParaRPr lang="cs-CZ" dirty="0"/>
          </a:p>
        </p:txBody>
      </p:sp>
    </p:spTree>
    <p:extLst>
      <p:ext uri="{BB962C8B-B14F-4D97-AF65-F5344CB8AC3E}">
        <p14:creationId xmlns:p14="http://schemas.microsoft.com/office/powerpoint/2010/main" val="2007314391"/>
      </p:ext>
    </p:extLst>
  </p:cSld>
  <p:clrMap bg1="lt1" tx1="dk1" bg2="lt2" tx2="dk2" accent1="accent1" accent2="accent2" accent3="accent3" accent4="accent4" accent5="accent5" accent6="accent6" hlink="hlink" folHlink="folHlink"/>
  <p:sldLayoutIdLst>
    <p:sldLayoutId id="2147483771" r:id="rId1"/>
    <p:sldLayoutId id="2147483772" r:id="rId2"/>
  </p:sldLayoutIdLst>
  <p:txStyles>
    <p:titleStyle>
      <a:lvl1pPr algn="l" defTabSz="914400" rtl="0" eaLnBrk="1" latinLnBrk="0" hangingPunct="1">
        <a:lnSpc>
          <a:spcPct val="80000"/>
        </a:lnSpc>
        <a:spcBef>
          <a:spcPct val="0"/>
        </a:spcBef>
        <a:buNone/>
        <a:defRPr sz="3200" b="1" kern="1200">
          <a:solidFill>
            <a:schemeClr val="bg1"/>
          </a:solidFill>
          <a:latin typeface="+mn-lt"/>
          <a:ea typeface="+mj-ea"/>
          <a:cs typeface="+mj-cs"/>
        </a:defRPr>
      </a:lvl1pPr>
    </p:titleStyle>
    <p:bodyStyle>
      <a:lvl1pPr marL="0" indent="0" algn="l" defTabSz="914400" rtl="0" eaLnBrk="1" latinLnBrk="0" hangingPunct="1">
        <a:lnSpc>
          <a:spcPts val="2100"/>
        </a:lnSpc>
        <a:spcBef>
          <a:spcPts val="1000"/>
        </a:spcBef>
        <a:buFontTx/>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2E5FFCFF-71BA-1A5C-9281-E380F974F063}"/>
              </a:ext>
            </a:extLst>
          </p:cNvPr>
          <p:cNvSpPr>
            <a:spLocks noGrp="1"/>
          </p:cNvSpPr>
          <p:nvPr>
            <p:ph type="title"/>
          </p:nvPr>
        </p:nvSpPr>
        <p:spPr/>
        <p:txBody>
          <a:bodyPr/>
          <a:lstStyle/>
          <a:p>
            <a:r>
              <a:rPr lang="en-US" b="0" dirty="0"/>
              <a:t>Emergency Preparedness Planning</a:t>
            </a:r>
            <a:endParaRPr lang="cs-CZ" dirty="0"/>
          </a:p>
        </p:txBody>
      </p:sp>
      <p:sp>
        <p:nvSpPr>
          <p:cNvPr id="4" name="Podnadpis 3">
            <a:extLst>
              <a:ext uri="{FF2B5EF4-FFF2-40B4-BE49-F238E27FC236}">
                <a16:creationId xmlns:a16="http://schemas.microsoft.com/office/drawing/2014/main" id="{3AA30422-C520-9148-04CB-4E64243E5740}"/>
              </a:ext>
            </a:extLst>
          </p:cNvPr>
          <p:cNvSpPr>
            <a:spLocks noGrp="1"/>
          </p:cNvSpPr>
          <p:nvPr>
            <p:ph type="subTitle" idx="1"/>
          </p:nvPr>
        </p:nvSpPr>
        <p:spPr>
          <a:xfrm>
            <a:off x="5007314" y="2787774"/>
            <a:ext cx="3511550" cy="797062"/>
          </a:xfrm>
        </p:spPr>
        <p:txBody>
          <a:bodyPr/>
          <a:lstStyle/>
          <a:p>
            <a:r>
              <a:rPr lang="en-US" dirty="0"/>
              <a:t>2023</a:t>
            </a:r>
            <a:endParaRPr lang="cs-CZ" dirty="0"/>
          </a:p>
        </p:txBody>
      </p:sp>
      <p:sp>
        <p:nvSpPr>
          <p:cNvPr id="6" name="Picture Placeholder 5">
            <a:extLst>
              <a:ext uri="{FF2B5EF4-FFF2-40B4-BE49-F238E27FC236}">
                <a16:creationId xmlns:a16="http://schemas.microsoft.com/office/drawing/2014/main" id="{113875B1-DE28-40F8-9C7F-71BE1B64ACA3}"/>
              </a:ext>
            </a:extLst>
          </p:cNvPr>
          <p:cNvSpPr>
            <a:spLocks noGrp="1"/>
          </p:cNvSpPr>
          <p:nvPr>
            <p:ph type="pic" sz="quarter" idx="10"/>
          </p:nvPr>
        </p:nvSpPr>
        <p:spPr/>
      </p:sp>
      <p:pic>
        <p:nvPicPr>
          <p:cNvPr id="7" name="Zástupný symbol obrázku 5" descr="Obsah obrázku strom, exteriér, země&#10;&#10;Popis byl vytvořen automaticky">
            <a:extLst>
              <a:ext uri="{FF2B5EF4-FFF2-40B4-BE49-F238E27FC236}">
                <a16:creationId xmlns:a16="http://schemas.microsoft.com/office/drawing/2014/main" id="{E74A2A05-13F1-4282-8B22-088FE0ED1C10}"/>
              </a:ext>
            </a:extLst>
          </p:cNvPr>
          <p:cNvPicPr>
            <a:picLocks noChangeAspect="1"/>
          </p:cNvPicPr>
          <p:nvPr/>
        </p:nvPicPr>
        <p:blipFill>
          <a:blip r:embed="rId2" cstate="print">
            <a:extLst>
              <a:ext uri="{28A0092B-C50C-407E-A947-70E740481C1C}">
                <a14:useLocalDpi xmlns:a14="http://schemas.microsoft.com/office/drawing/2010/main" val="0"/>
              </a:ext>
            </a:extLst>
          </a:blip>
          <a:srcRect l="19053" r="19053"/>
          <a:stretch>
            <a:fillRect/>
          </a:stretch>
        </p:blipFill>
        <p:spPr>
          <a:xfrm>
            <a:off x="28765" y="-14445"/>
            <a:ext cx="4572000" cy="5143500"/>
          </a:xfrm>
          <a:prstGeom prst="rect">
            <a:avLst/>
          </a:prstGeom>
        </p:spPr>
      </p:pic>
    </p:spTree>
    <p:extLst>
      <p:ext uri="{BB962C8B-B14F-4D97-AF65-F5344CB8AC3E}">
        <p14:creationId xmlns:p14="http://schemas.microsoft.com/office/powerpoint/2010/main" val="897135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3A4D33-20D9-4FD9-AF87-335BBD0FBB16}"/>
              </a:ext>
            </a:extLst>
          </p:cNvPr>
          <p:cNvPicPr>
            <a:picLocks noChangeAspect="1"/>
          </p:cNvPicPr>
          <p:nvPr/>
        </p:nvPicPr>
        <p:blipFill>
          <a:blip r:embed="rId3"/>
          <a:stretch>
            <a:fillRect/>
          </a:stretch>
        </p:blipFill>
        <p:spPr>
          <a:xfrm>
            <a:off x="467544" y="7259"/>
            <a:ext cx="7744054" cy="5143500"/>
          </a:xfrm>
          <a:prstGeom prst="rect">
            <a:avLst/>
          </a:prstGeom>
        </p:spPr>
      </p:pic>
    </p:spTree>
    <p:extLst>
      <p:ext uri="{BB962C8B-B14F-4D97-AF65-F5344CB8AC3E}">
        <p14:creationId xmlns:p14="http://schemas.microsoft.com/office/powerpoint/2010/main" val="24449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73002-4D76-4B05-B5C0-7ECD725F8B4B}"/>
              </a:ext>
            </a:extLst>
          </p:cNvPr>
          <p:cNvSpPr>
            <a:spLocks noGrp="1"/>
          </p:cNvSpPr>
          <p:nvPr>
            <p:ph type="title"/>
          </p:nvPr>
        </p:nvSpPr>
        <p:spPr>
          <a:xfrm>
            <a:off x="628650" y="273844"/>
            <a:ext cx="7886700" cy="569714"/>
          </a:xfrm>
        </p:spPr>
        <p:txBody>
          <a:bodyPr/>
          <a:lstStyle/>
          <a:p>
            <a:r>
              <a:rPr lang="en-US" dirty="0"/>
              <a:t>ERT responsibilities</a:t>
            </a:r>
          </a:p>
        </p:txBody>
      </p:sp>
      <p:sp>
        <p:nvSpPr>
          <p:cNvPr id="3" name="Content Placeholder 2">
            <a:extLst>
              <a:ext uri="{FF2B5EF4-FFF2-40B4-BE49-F238E27FC236}">
                <a16:creationId xmlns:a16="http://schemas.microsoft.com/office/drawing/2014/main" id="{666128B1-2A7E-4501-A443-79DC5AF4C5EC}"/>
              </a:ext>
            </a:extLst>
          </p:cNvPr>
          <p:cNvSpPr>
            <a:spLocks noGrp="1"/>
          </p:cNvSpPr>
          <p:nvPr>
            <p:ph sz="quarter" idx="13"/>
          </p:nvPr>
        </p:nvSpPr>
        <p:spPr>
          <a:xfrm>
            <a:off x="611452" y="939998"/>
            <a:ext cx="7902575" cy="3263504"/>
          </a:xfrm>
        </p:spPr>
        <p:txBody>
          <a:bodyPr/>
          <a:lstStyle/>
          <a:p>
            <a:r>
              <a:rPr lang="en-GB" sz="2000" dirty="0"/>
              <a:t>Establish a communication tree and ensure the following responsibilities are clearly assigned (make sure workload allocation is realistic):</a:t>
            </a:r>
            <a:endParaRPr lang="en-US" sz="2000" dirty="0"/>
          </a:p>
          <a:p>
            <a:pPr lvl="1"/>
            <a:r>
              <a:rPr lang="en-GB" dirty="0"/>
              <a:t>Human resources (recruitment, roster, capacity building)</a:t>
            </a:r>
            <a:endParaRPr lang="en-US" dirty="0"/>
          </a:p>
          <a:p>
            <a:pPr lvl="1"/>
            <a:r>
              <a:rPr lang="en-GB" dirty="0"/>
              <a:t>Safety and security</a:t>
            </a:r>
            <a:endParaRPr lang="en-US" dirty="0"/>
          </a:p>
          <a:p>
            <a:pPr lvl="1"/>
            <a:r>
              <a:rPr lang="en-GB" dirty="0"/>
              <a:t>Needs assessments (data collection and analysis, EWS, joint assessments)</a:t>
            </a:r>
            <a:endParaRPr lang="en-US" dirty="0"/>
          </a:p>
          <a:p>
            <a:pPr lvl="1"/>
            <a:r>
              <a:rPr lang="en-GB" dirty="0"/>
              <a:t>Coordination &amp; Partnerships (Alliance2015, Clusters, local/international partners, local authorities)</a:t>
            </a:r>
            <a:endParaRPr lang="en-US" dirty="0"/>
          </a:p>
          <a:p>
            <a:pPr lvl="1"/>
            <a:r>
              <a:rPr lang="en-GB" dirty="0"/>
              <a:t>Fundraising and communication with donors (incl. Club of Friends and Alliance2015)   </a:t>
            </a:r>
            <a:endParaRPr lang="en-US" dirty="0"/>
          </a:p>
          <a:p>
            <a:pPr lvl="1"/>
            <a:r>
              <a:rPr lang="en-GB" dirty="0"/>
              <a:t>Logistics and Procurements, Finance</a:t>
            </a:r>
            <a:endParaRPr lang="en-US" dirty="0"/>
          </a:p>
          <a:p>
            <a:pPr lvl="1"/>
            <a:r>
              <a:rPr lang="en-GB" dirty="0"/>
              <a:t>Communication/media/advocacy (collection of material, advocacy approach)</a:t>
            </a:r>
            <a:endParaRPr lang="en-US" dirty="0"/>
          </a:p>
          <a:p>
            <a:pPr lvl="1"/>
            <a:r>
              <a:rPr lang="en-GB" dirty="0"/>
              <a:t>Communication with HQ    </a:t>
            </a:r>
            <a:endParaRPr lang="en-US" dirty="0"/>
          </a:p>
          <a:p>
            <a:pPr lvl="1"/>
            <a:r>
              <a:rPr lang="en-GB" dirty="0"/>
              <a:t>Document archiving </a:t>
            </a:r>
            <a:endParaRPr lang="en-US" dirty="0"/>
          </a:p>
          <a:p>
            <a:endParaRPr lang="en-US" dirty="0"/>
          </a:p>
        </p:txBody>
      </p:sp>
      <p:sp>
        <p:nvSpPr>
          <p:cNvPr id="4" name="TextBox 3">
            <a:extLst>
              <a:ext uri="{FF2B5EF4-FFF2-40B4-BE49-F238E27FC236}">
                <a16:creationId xmlns:a16="http://schemas.microsoft.com/office/drawing/2014/main" id="{B6416735-06AB-44D5-858D-5EB16353553D}"/>
              </a:ext>
            </a:extLst>
          </p:cNvPr>
          <p:cNvSpPr txBox="1"/>
          <p:nvPr/>
        </p:nvSpPr>
        <p:spPr>
          <a:xfrm>
            <a:off x="5148064" y="4299942"/>
            <a:ext cx="2160240" cy="369332"/>
          </a:xfrm>
          <a:prstGeom prst="rect">
            <a:avLst/>
          </a:prstGeom>
          <a:solidFill>
            <a:srgbClr val="FFFF00"/>
          </a:solidFill>
        </p:spPr>
        <p:txBody>
          <a:bodyPr wrap="square" rtlCol="0">
            <a:spAutoFit/>
          </a:bodyPr>
          <a:lstStyle/>
          <a:p>
            <a:pPr algn="ctr"/>
            <a:r>
              <a:rPr lang="en-US" dirty="0">
                <a:solidFill>
                  <a:srgbClr val="FF0000"/>
                </a:solidFill>
                <a:highlight>
                  <a:srgbClr val="FFFF00"/>
                </a:highlight>
              </a:rPr>
              <a:t>Record decisions! </a:t>
            </a:r>
          </a:p>
        </p:txBody>
      </p:sp>
    </p:spTree>
    <p:extLst>
      <p:ext uri="{BB962C8B-B14F-4D97-AF65-F5344CB8AC3E}">
        <p14:creationId xmlns:p14="http://schemas.microsoft.com/office/powerpoint/2010/main" val="118550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6" presetClass="emph" presetSubtype="0" fill="hold" grpId="1" nodeType="afterEffect">
                                  <p:stCondLst>
                                    <p:cond delay="0"/>
                                  </p:stCondLst>
                                  <p:childTnLst>
                                    <p:animScale>
                                      <p:cBhvr>
                                        <p:cTn id="13" dur="1250" fill="hold"/>
                                        <p:tgtEl>
                                          <p:spTgt spid="4"/>
                                        </p:tgtEl>
                                      </p:cBhvr>
                                      <p:by x="150000" y="150000"/>
                                    </p:animScale>
                                  </p:childTnLst>
                                </p:cTn>
                              </p:par>
                            </p:childTnLst>
                          </p:cTn>
                        </p:par>
                        <p:par>
                          <p:cTn id="14" fill="hold">
                            <p:stCondLst>
                              <p:cond delay="2250"/>
                            </p:stCondLst>
                            <p:childTnLst>
                              <p:par>
                                <p:cTn id="15" presetID="6" presetClass="emph" presetSubtype="0" fill="hold" grpId="2" nodeType="afterEffect">
                                  <p:stCondLst>
                                    <p:cond delay="0"/>
                                  </p:stCondLst>
                                  <p:childTnLst>
                                    <p:animScale>
                                      <p:cBhvr>
                                        <p:cTn id="16" dur="2000" fill="hold"/>
                                        <p:tgtEl>
                                          <p:spTgt spid="4"/>
                                        </p:tgtEl>
                                      </p:cBhvr>
                                      <p:by x="150000" y="150000"/>
                                    </p:animScale>
                                  </p:childTnLst>
                                </p:cTn>
                              </p:par>
                            </p:childTnLst>
                          </p:cTn>
                        </p:par>
                        <p:par>
                          <p:cTn id="17" fill="hold">
                            <p:stCondLst>
                              <p:cond delay="4250"/>
                            </p:stCondLst>
                            <p:childTnLst>
                              <p:par>
                                <p:cTn id="18" presetID="6" presetClass="emph" presetSubtype="0" fill="hold" grpId="3" nodeType="afterEffect">
                                  <p:stCondLst>
                                    <p:cond delay="0"/>
                                  </p:stCondLst>
                                  <p:childTnLst>
                                    <p:animScale>
                                      <p:cBhvr>
                                        <p:cTn id="19"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ADF4D-9F96-45E1-A780-C9E238AD2B61}"/>
              </a:ext>
            </a:extLst>
          </p:cNvPr>
          <p:cNvSpPr>
            <a:spLocks noGrp="1"/>
          </p:cNvSpPr>
          <p:nvPr>
            <p:ph type="title"/>
          </p:nvPr>
        </p:nvSpPr>
        <p:spPr>
          <a:xfrm>
            <a:off x="628650" y="273844"/>
            <a:ext cx="8119814" cy="857746"/>
          </a:xfrm>
        </p:spPr>
        <p:txBody>
          <a:bodyPr/>
          <a:lstStyle/>
          <a:p>
            <a:r>
              <a:rPr lang="en-US" altLang="en-US" dirty="0">
                <a:latin typeface="Arial" panose="020B0604020202020204" pitchFamily="34" charset="0"/>
                <a:cs typeface="Arial" panose="020B0604020202020204" pitchFamily="34" charset="0"/>
              </a:rPr>
              <a:t>Responsibilities</a:t>
            </a:r>
            <a:endParaRPr lang="en-US" dirty="0"/>
          </a:p>
        </p:txBody>
      </p:sp>
      <p:grpSp>
        <p:nvGrpSpPr>
          <p:cNvPr id="5" name="Group 4">
            <a:extLst>
              <a:ext uri="{FF2B5EF4-FFF2-40B4-BE49-F238E27FC236}">
                <a16:creationId xmlns:a16="http://schemas.microsoft.com/office/drawing/2014/main" id="{98969239-3AE6-44B7-832A-38C780884385}"/>
              </a:ext>
            </a:extLst>
          </p:cNvPr>
          <p:cNvGrpSpPr/>
          <p:nvPr/>
        </p:nvGrpSpPr>
        <p:grpSpPr>
          <a:xfrm>
            <a:off x="394131" y="1528247"/>
            <a:ext cx="8038983" cy="3158558"/>
            <a:chOff x="394131" y="1496447"/>
            <a:chExt cx="8038983" cy="3158558"/>
          </a:xfrm>
        </p:grpSpPr>
        <p:sp>
          <p:nvSpPr>
            <p:cNvPr id="8" name="Freeform: Shape 7">
              <a:extLst>
                <a:ext uri="{FF2B5EF4-FFF2-40B4-BE49-F238E27FC236}">
                  <a16:creationId xmlns:a16="http://schemas.microsoft.com/office/drawing/2014/main" id="{03941E1A-468F-41DC-9201-D1306D77E2E1}"/>
                </a:ext>
              </a:extLst>
            </p:cNvPr>
            <p:cNvSpPr/>
            <p:nvPr/>
          </p:nvSpPr>
          <p:spPr>
            <a:xfrm>
              <a:off x="394131" y="1496447"/>
              <a:ext cx="1694078" cy="356236"/>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p:spPr>
          <p:style>
            <a:lnRef idx="2">
              <a:schemeClr val="accent2">
                <a:hueOff val="546709"/>
                <a:satOff val="4975"/>
                <a:lumOff val="-2941"/>
                <a:alphaOff val="0"/>
              </a:schemeClr>
            </a:lnRef>
            <a:fillRef idx="1">
              <a:schemeClr val="accent2">
                <a:hueOff val="546709"/>
                <a:satOff val="4975"/>
                <a:lumOff val="-2941"/>
                <a:alphaOff val="0"/>
              </a:schemeClr>
            </a:fillRef>
            <a:effectRef idx="0">
              <a:schemeClr val="accent2">
                <a:hueOff val="546709"/>
                <a:satOff val="4975"/>
                <a:lumOff val="-2941"/>
                <a:alphaOff val="0"/>
              </a:schemeClr>
            </a:effectRef>
            <a:fontRef idx="minor">
              <a:schemeClr val="lt1"/>
            </a:fontRef>
          </p:style>
          <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GB" sz="1400" dirty="0"/>
                <a:t>Country Director</a:t>
              </a:r>
              <a:endParaRPr lang="en-US" sz="800" kern="1200" dirty="0"/>
            </a:p>
          </p:txBody>
        </p:sp>
        <p:sp>
          <p:nvSpPr>
            <p:cNvPr id="9" name="Freeform: Shape 8">
              <a:extLst>
                <a:ext uri="{FF2B5EF4-FFF2-40B4-BE49-F238E27FC236}">
                  <a16:creationId xmlns:a16="http://schemas.microsoft.com/office/drawing/2014/main" id="{6525B212-AF1B-4148-8336-B08F2D30B682}"/>
                </a:ext>
              </a:extLst>
            </p:cNvPr>
            <p:cNvSpPr/>
            <p:nvPr/>
          </p:nvSpPr>
          <p:spPr>
            <a:xfrm>
              <a:off x="413850" y="1921611"/>
              <a:ext cx="1694079" cy="2733394"/>
            </a:xfrm>
            <a:custGeom>
              <a:avLst/>
              <a:gdLst>
                <a:gd name="connsiteX0" fmla="*/ 0 w 1499842"/>
                <a:gd name="connsiteY0" fmla="*/ 0 h 3095604"/>
                <a:gd name="connsiteX1" fmla="*/ 1499842 w 1499842"/>
                <a:gd name="connsiteY1" fmla="*/ 0 h 3095604"/>
                <a:gd name="connsiteX2" fmla="*/ 1499842 w 1499842"/>
                <a:gd name="connsiteY2" fmla="*/ 3095604 h 3095604"/>
                <a:gd name="connsiteX3" fmla="*/ 0 w 1499842"/>
                <a:gd name="connsiteY3" fmla="*/ 3095604 h 3095604"/>
                <a:gd name="connsiteX4" fmla="*/ 0 w 1499842"/>
                <a:gd name="connsiteY4" fmla="*/ 0 h 3095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095604">
                  <a:moveTo>
                    <a:pt x="0" y="0"/>
                  </a:moveTo>
                  <a:lnTo>
                    <a:pt x="1499842" y="0"/>
                  </a:lnTo>
                  <a:lnTo>
                    <a:pt x="1499842" y="3095604"/>
                  </a:lnTo>
                  <a:lnTo>
                    <a:pt x="0" y="3095604"/>
                  </a:lnTo>
                  <a:lnTo>
                    <a:pt x="0" y="0"/>
                  </a:lnTo>
                  <a:close/>
                </a:path>
              </a:pathLst>
            </a:custGeom>
          </p:spPr>
          <p:style>
            <a:lnRef idx="2">
              <a:schemeClr val="accent2">
                <a:tint val="40000"/>
                <a:alpha val="90000"/>
                <a:hueOff val="399716"/>
                <a:satOff val="4805"/>
                <a:lumOff val="63"/>
                <a:alphaOff val="0"/>
              </a:schemeClr>
            </a:lnRef>
            <a:fillRef idx="1">
              <a:schemeClr val="accent2">
                <a:tint val="40000"/>
                <a:alpha val="90000"/>
                <a:hueOff val="399716"/>
                <a:satOff val="4805"/>
                <a:lumOff val="63"/>
                <a:alphaOff val="0"/>
              </a:schemeClr>
            </a:fillRef>
            <a:effectRef idx="0">
              <a:schemeClr val="accent2">
                <a:tint val="40000"/>
                <a:alpha val="90000"/>
                <a:hueOff val="399716"/>
                <a:satOff val="4805"/>
                <a:lumOff val="63"/>
                <a:alphaOff val="0"/>
              </a:schemeClr>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defTabSz="444500">
                <a:lnSpc>
                  <a:spcPct val="90000"/>
                </a:lnSpc>
                <a:spcBef>
                  <a:spcPct val="0"/>
                </a:spcBef>
                <a:spcAft>
                  <a:spcPct val="15000"/>
                </a:spcAft>
              </a:pPr>
              <a:r>
                <a:rPr lang="en-GB" sz="1400" dirty="0"/>
                <a:t>Holds the overall responsibility over the EPP. </a:t>
              </a:r>
            </a:p>
            <a:p>
              <a:pPr marL="0" lvl="1" defTabSz="444500">
                <a:lnSpc>
                  <a:spcPct val="90000"/>
                </a:lnSpc>
                <a:spcBef>
                  <a:spcPct val="0"/>
                </a:spcBef>
                <a:spcAft>
                  <a:spcPct val="15000"/>
                </a:spcAft>
              </a:pPr>
              <a:r>
                <a:rPr lang="en-GB" sz="1400" dirty="0"/>
                <a:t>Final decision-maker at EPP design stage, and shares the responsibility with the ERT for deciding the activation of the EPP when a crisis occurs</a:t>
              </a:r>
              <a:endParaRPr lang="en-US" sz="800" kern="1200" dirty="0"/>
            </a:p>
          </p:txBody>
        </p:sp>
        <p:sp>
          <p:nvSpPr>
            <p:cNvPr id="10" name="Freeform: Shape 9">
              <a:extLst>
                <a:ext uri="{FF2B5EF4-FFF2-40B4-BE49-F238E27FC236}">
                  <a16:creationId xmlns:a16="http://schemas.microsoft.com/office/drawing/2014/main" id="{4376CC6B-7484-4254-9698-31FE416377BB}"/>
                </a:ext>
              </a:extLst>
            </p:cNvPr>
            <p:cNvSpPr/>
            <p:nvPr/>
          </p:nvSpPr>
          <p:spPr>
            <a:xfrm>
              <a:off x="2295060" y="1603846"/>
              <a:ext cx="2060916" cy="600940"/>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p:spPr>
          <p:style>
            <a:lnRef idx="2">
              <a:schemeClr val="accent2">
                <a:hueOff val="1093418"/>
                <a:satOff val="9951"/>
                <a:lumOff val="-5882"/>
                <a:alphaOff val="0"/>
              </a:schemeClr>
            </a:lnRef>
            <a:fillRef idx="1">
              <a:schemeClr val="accent2">
                <a:hueOff val="1093418"/>
                <a:satOff val="9951"/>
                <a:lumOff val="-5882"/>
                <a:alphaOff val="0"/>
              </a:schemeClr>
            </a:fillRef>
            <a:effectRef idx="0">
              <a:schemeClr val="accent2">
                <a:hueOff val="1093418"/>
                <a:satOff val="9951"/>
                <a:lumOff val="-5882"/>
                <a:alphaOff val="0"/>
              </a:schemeClr>
            </a:effectRef>
            <a:fontRef idx="minor">
              <a:schemeClr val="lt1"/>
            </a:fontRef>
          </p:style>
          <p:txBody>
            <a:bodyPr spcFirstLastPara="0" vert="horz" wrap="square" lIns="71120" tIns="40640" rIns="71120" bIns="40640" numCol="1" spcCol="1270" anchor="ctr" anchorCtr="0">
              <a:noAutofit/>
            </a:bodyPr>
            <a:lstStyle/>
            <a:p>
              <a:pPr algn="ctr">
                <a:lnSpc>
                  <a:spcPct val="104000"/>
                </a:lnSpc>
              </a:pPr>
              <a:r>
                <a:rPr lang="en-US" sz="1400" dirty="0"/>
                <a:t>Anyone on the CP with oversight &amp; coordination capacities.</a:t>
              </a:r>
              <a:endParaRPr lang="en-US" sz="1400" dirty="0">
                <a:solidFill>
                  <a:srgbClr val="0F3068"/>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Freeform: Shape 10">
              <a:extLst>
                <a:ext uri="{FF2B5EF4-FFF2-40B4-BE49-F238E27FC236}">
                  <a16:creationId xmlns:a16="http://schemas.microsoft.com/office/drawing/2014/main" id="{9D4A503A-806F-4C6C-8CCD-85B70C9AE030}"/>
                </a:ext>
              </a:extLst>
            </p:cNvPr>
            <p:cNvSpPr/>
            <p:nvPr/>
          </p:nvSpPr>
          <p:spPr>
            <a:xfrm>
              <a:off x="2301857" y="2303616"/>
              <a:ext cx="2054119" cy="2351388"/>
            </a:xfrm>
            <a:custGeom>
              <a:avLst/>
              <a:gdLst>
                <a:gd name="connsiteX0" fmla="*/ 0 w 1499842"/>
                <a:gd name="connsiteY0" fmla="*/ 0 h 3095604"/>
                <a:gd name="connsiteX1" fmla="*/ 1499842 w 1499842"/>
                <a:gd name="connsiteY1" fmla="*/ 0 h 3095604"/>
                <a:gd name="connsiteX2" fmla="*/ 1499842 w 1499842"/>
                <a:gd name="connsiteY2" fmla="*/ 3095604 h 3095604"/>
                <a:gd name="connsiteX3" fmla="*/ 0 w 1499842"/>
                <a:gd name="connsiteY3" fmla="*/ 3095604 h 3095604"/>
                <a:gd name="connsiteX4" fmla="*/ 0 w 1499842"/>
                <a:gd name="connsiteY4" fmla="*/ 0 h 3095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095604">
                  <a:moveTo>
                    <a:pt x="0" y="0"/>
                  </a:moveTo>
                  <a:lnTo>
                    <a:pt x="1499842" y="0"/>
                  </a:lnTo>
                  <a:lnTo>
                    <a:pt x="1499842" y="3095604"/>
                  </a:lnTo>
                  <a:lnTo>
                    <a:pt x="0" y="3095604"/>
                  </a:lnTo>
                  <a:lnTo>
                    <a:pt x="0" y="0"/>
                  </a:lnTo>
                  <a:close/>
                </a:path>
              </a:pathLst>
            </a:custGeom>
          </p:spPr>
          <p:style>
            <a:lnRef idx="2">
              <a:schemeClr val="accent2">
                <a:tint val="40000"/>
                <a:alpha val="90000"/>
                <a:hueOff val="799433"/>
                <a:satOff val="9611"/>
                <a:lumOff val="126"/>
                <a:alphaOff val="0"/>
              </a:schemeClr>
            </a:lnRef>
            <a:fillRef idx="1">
              <a:schemeClr val="accent2">
                <a:tint val="40000"/>
                <a:alpha val="90000"/>
                <a:hueOff val="799433"/>
                <a:satOff val="9611"/>
                <a:lumOff val="126"/>
                <a:alphaOff val="0"/>
              </a:schemeClr>
            </a:fillRef>
            <a:effectRef idx="0">
              <a:schemeClr val="accent2">
                <a:tint val="40000"/>
                <a:alpha val="90000"/>
                <a:hueOff val="799433"/>
                <a:satOff val="9611"/>
                <a:lumOff val="126"/>
                <a:alphaOff val="0"/>
              </a:schemeClr>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defTabSz="444500">
                <a:lnSpc>
                  <a:spcPct val="90000"/>
                </a:lnSpc>
                <a:spcBef>
                  <a:spcPct val="0"/>
                </a:spcBef>
                <a:spcAft>
                  <a:spcPct val="15000"/>
                </a:spcAft>
              </a:pPr>
              <a:r>
                <a:rPr lang="en-US" sz="1400" dirty="0"/>
                <a:t>Overall implementation oversight may be with a single person but it is advised to involve more team members in the practical oversight, there should be a clear division of responsibility between each person in charge. </a:t>
              </a:r>
              <a:endParaRPr lang="en-US" sz="1400" dirty="0">
                <a:solidFill>
                  <a:srgbClr val="0F3068"/>
                </a:solidFill>
                <a:latin typeface="Calibri" panose="020F0502020204030204" pitchFamily="34" charset="0"/>
                <a:ea typeface="Calibri" panose="020F0502020204030204" pitchFamily="34" charset="0"/>
                <a:cs typeface="Times New Roman" panose="02020603050405020304" pitchFamily="18" charset="0"/>
              </a:endParaRPr>
            </a:p>
            <a:p>
              <a:pPr marL="0" lvl="1" algn="l" defTabSz="444500">
                <a:lnSpc>
                  <a:spcPct val="90000"/>
                </a:lnSpc>
                <a:spcBef>
                  <a:spcPct val="0"/>
                </a:spcBef>
                <a:spcAft>
                  <a:spcPct val="15000"/>
                </a:spcAft>
              </a:pPr>
              <a:endParaRPr lang="en-US" sz="1000" b="0" kern="1200" dirty="0">
                <a:latin typeface="Arial" panose="020B0604020202020204" pitchFamily="34" charset="0"/>
                <a:cs typeface="Arial" panose="020B0604020202020204" pitchFamily="34" charset="0"/>
              </a:endParaRPr>
            </a:p>
          </p:txBody>
        </p:sp>
        <p:sp>
          <p:nvSpPr>
            <p:cNvPr id="12" name="Freeform: Shape 11">
              <a:extLst>
                <a:ext uri="{FF2B5EF4-FFF2-40B4-BE49-F238E27FC236}">
                  <a16:creationId xmlns:a16="http://schemas.microsoft.com/office/drawing/2014/main" id="{B0410259-9556-4840-8D5A-898B4656CA89}"/>
                </a:ext>
              </a:extLst>
            </p:cNvPr>
            <p:cNvSpPr/>
            <p:nvPr/>
          </p:nvSpPr>
          <p:spPr>
            <a:xfrm>
              <a:off x="4543107" y="1565375"/>
              <a:ext cx="1694079" cy="356236"/>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p:spPr>
          <p:style>
            <a:lnRef idx="2">
              <a:schemeClr val="accent2">
                <a:hueOff val="1640128"/>
                <a:satOff val="14926"/>
                <a:lumOff val="-8823"/>
                <a:alphaOff val="0"/>
              </a:schemeClr>
            </a:lnRef>
            <a:fillRef idx="1">
              <a:schemeClr val="accent2">
                <a:hueOff val="1640128"/>
                <a:satOff val="14926"/>
                <a:lumOff val="-8823"/>
                <a:alphaOff val="0"/>
              </a:schemeClr>
            </a:fillRef>
            <a:effectRef idx="0">
              <a:schemeClr val="accent2">
                <a:hueOff val="1640128"/>
                <a:satOff val="14926"/>
                <a:lumOff val="-8823"/>
                <a:alphaOff val="0"/>
              </a:schemeClr>
            </a:effectRef>
            <a:fontRef idx="minor">
              <a:schemeClr val="lt1"/>
            </a:fontRef>
          </p:style>
          <p:txBody>
            <a:bodyPr spcFirstLastPara="0" vert="horz" wrap="square" lIns="71120" tIns="40640" rIns="71120" bIns="40640" numCol="1" spcCol="1270" anchor="ctr" anchorCtr="0">
              <a:noAutofit/>
            </a:bodyPr>
            <a:lstStyle/>
            <a:p>
              <a:pPr algn="ctr">
                <a:lnSpc>
                  <a:spcPct val="104000"/>
                </a:lnSpc>
              </a:pPr>
              <a:r>
                <a:rPr lang="en-GB" sz="1400" dirty="0"/>
                <a:t>Emergency Response Team Lead</a:t>
              </a:r>
              <a:endParaRPr lang="en-US" sz="1400" dirty="0">
                <a:solidFill>
                  <a:srgbClr val="0F3068"/>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3" name="Freeform: Shape 12">
              <a:extLst>
                <a:ext uri="{FF2B5EF4-FFF2-40B4-BE49-F238E27FC236}">
                  <a16:creationId xmlns:a16="http://schemas.microsoft.com/office/drawing/2014/main" id="{BCBDAF76-0B47-42CE-89D3-93E34649B57C}"/>
                </a:ext>
              </a:extLst>
            </p:cNvPr>
            <p:cNvSpPr/>
            <p:nvPr/>
          </p:nvSpPr>
          <p:spPr>
            <a:xfrm>
              <a:off x="4549904" y="2005741"/>
              <a:ext cx="1687282" cy="2649264"/>
            </a:xfrm>
            <a:custGeom>
              <a:avLst/>
              <a:gdLst>
                <a:gd name="connsiteX0" fmla="*/ 0 w 1499842"/>
                <a:gd name="connsiteY0" fmla="*/ 0 h 3095604"/>
                <a:gd name="connsiteX1" fmla="*/ 1499842 w 1499842"/>
                <a:gd name="connsiteY1" fmla="*/ 0 h 3095604"/>
                <a:gd name="connsiteX2" fmla="*/ 1499842 w 1499842"/>
                <a:gd name="connsiteY2" fmla="*/ 3095604 h 3095604"/>
                <a:gd name="connsiteX3" fmla="*/ 0 w 1499842"/>
                <a:gd name="connsiteY3" fmla="*/ 3095604 h 3095604"/>
                <a:gd name="connsiteX4" fmla="*/ 0 w 1499842"/>
                <a:gd name="connsiteY4" fmla="*/ 0 h 3095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095604">
                  <a:moveTo>
                    <a:pt x="0" y="0"/>
                  </a:moveTo>
                  <a:lnTo>
                    <a:pt x="1499842" y="0"/>
                  </a:lnTo>
                  <a:lnTo>
                    <a:pt x="1499842" y="3095604"/>
                  </a:lnTo>
                  <a:lnTo>
                    <a:pt x="0" y="3095604"/>
                  </a:lnTo>
                  <a:lnTo>
                    <a:pt x="0" y="0"/>
                  </a:lnTo>
                  <a:close/>
                </a:path>
              </a:pathLst>
            </a:custGeom>
          </p:spPr>
          <p:style>
            <a:lnRef idx="2">
              <a:schemeClr val="accent2">
                <a:tint val="40000"/>
                <a:alpha val="90000"/>
                <a:hueOff val="1199149"/>
                <a:satOff val="14416"/>
                <a:lumOff val="189"/>
                <a:alphaOff val="0"/>
              </a:schemeClr>
            </a:lnRef>
            <a:fillRef idx="1">
              <a:schemeClr val="accent2">
                <a:tint val="40000"/>
                <a:alpha val="90000"/>
                <a:hueOff val="1199149"/>
                <a:satOff val="14416"/>
                <a:lumOff val="189"/>
                <a:alphaOff val="0"/>
              </a:schemeClr>
            </a:fillRef>
            <a:effectRef idx="0">
              <a:schemeClr val="accent2">
                <a:tint val="40000"/>
                <a:alpha val="90000"/>
                <a:hueOff val="1199149"/>
                <a:satOff val="14416"/>
                <a:lumOff val="189"/>
                <a:alphaOff val="0"/>
              </a:schemeClr>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marL="0" lvl="1" defTabSz="444500">
                <a:lnSpc>
                  <a:spcPct val="90000"/>
                </a:lnSpc>
                <a:spcBef>
                  <a:spcPct val="0"/>
                </a:spcBef>
                <a:spcAft>
                  <a:spcPct val="15000"/>
                </a:spcAft>
              </a:pPr>
              <a:r>
                <a:rPr lang="en-GB" sz="1400" dirty="0"/>
                <a:t>The ERT Lead is responsible, together with the CD, for deciding the EPP activation when a crisis strikes. The ERT Lead coordinates the ERT and leads the execution of the EPP.</a:t>
              </a:r>
              <a:endParaRPr lang="en-US" altLang="en-US" sz="1400" dirty="0"/>
            </a:p>
            <a:p>
              <a:pPr marL="0" lvl="1" defTabSz="444500">
                <a:lnSpc>
                  <a:spcPct val="90000"/>
                </a:lnSpc>
                <a:spcBef>
                  <a:spcPct val="0"/>
                </a:spcBef>
                <a:spcAft>
                  <a:spcPct val="15000"/>
                </a:spcAft>
              </a:pPr>
              <a:endParaRPr lang="en-US" sz="1400" dirty="0"/>
            </a:p>
          </p:txBody>
        </p:sp>
        <p:sp>
          <p:nvSpPr>
            <p:cNvPr id="14" name="Freeform: Shape 13">
              <a:extLst>
                <a:ext uri="{FF2B5EF4-FFF2-40B4-BE49-F238E27FC236}">
                  <a16:creationId xmlns:a16="http://schemas.microsoft.com/office/drawing/2014/main" id="{274ED8B1-5B7A-477F-8D3F-B38A6E1D2C5B}"/>
                </a:ext>
              </a:extLst>
            </p:cNvPr>
            <p:cNvSpPr/>
            <p:nvPr/>
          </p:nvSpPr>
          <p:spPr>
            <a:xfrm>
              <a:off x="6372200" y="1565375"/>
              <a:ext cx="2060914" cy="356236"/>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p:spPr>
          <p:style>
            <a:lnRef idx="2">
              <a:schemeClr val="accent2">
                <a:hueOff val="2186837"/>
                <a:satOff val="19901"/>
                <a:lumOff val="-11764"/>
                <a:alphaOff val="0"/>
              </a:schemeClr>
            </a:lnRef>
            <a:fillRef idx="1">
              <a:schemeClr val="accent2">
                <a:hueOff val="2186837"/>
                <a:satOff val="19901"/>
                <a:lumOff val="-11764"/>
                <a:alphaOff val="0"/>
              </a:schemeClr>
            </a:fillRef>
            <a:effectRef idx="0">
              <a:schemeClr val="accent2">
                <a:hueOff val="2186837"/>
                <a:satOff val="19901"/>
                <a:lumOff val="-11764"/>
                <a:alphaOff val="0"/>
              </a:schemeClr>
            </a:effectRef>
            <a:fontRef idx="minor">
              <a:schemeClr val="lt1"/>
            </a:fontRef>
          </p:style>
          <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GB" sz="1400" dirty="0"/>
                <a:t>Emergency Response Team</a:t>
              </a:r>
              <a:endParaRPr lang="en-US" sz="1400" dirty="0"/>
            </a:p>
          </p:txBody>
        </p:sp>
        <p:sp>
          <p:nvSpPr>
            <p:cNvPr id="15" name="Freeform: Shape 14">
              <a:extLst>
                <a:ext uri="{FF2B5EF4-FFF2-40B4-BE49-F238E27FC236}">
                  <a16:creationId xmlns:a16="http://schemas.microsoft.com/office/drawing/2014/main" id="{DE245D54-C984-4E02-80A9-22C7D89B24CE}"/>
                </a:ext>
              </a:extLst>
            </p:cNvPr>
            <p:cNvSpPr/>
            <p:nvPr/>
          </p:nvSpPr>
          <p:spPr>
            <a:xfrm>
              <a:off x="6372199" y="2005738"/>
              <a:ext cx="2060915" cy="2649265"/>
            </a:xfrm>
            <a:custGeom>
              <a:avLst/>
              <a:gdLst>
                <a:gd name="connsiteX0" fmla="*/ 0 w 1499842"/>
                <a:gd name="connsiteY0" fmla="*/ 0 h 3095604"/>
                <a:gd name="connsiteX1" fmla="*/ 1499842 w 1499842"/>
                <a:gd name="connsiteY1" fmla="*/ 0 h 3095604"/>
                <a:gd name="connsiteX2" fmla="*/ 1499842 w 1499842"/>
                <a:gd name="connsiteY2" fmla="*/ 3095604 h 3095604"/>
                <a:gd name="connsiteX3" fmla="*/ 0 w 1499842"/>
                <a:gd name="connsiteY3" fmla="*/ 3095604 h 3095604"/>
                <a:gd name="connsiteX4" fmla="*/ 0 w 1499842"/>
                <a:gd name="connsiteY4" fmla="*/ 0 h 3095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095604">
                  <a:moveTo>
                    <a:pt x="0" y="0"/>
                  </a:moveTo>
                  <a:lnTo>
                    <a:pt x="1499842" y="0"/>
                  </a:lnTo>
                  <a:lnTo>
                    <a:pt x="1499842" y="3095604"/>
                  </a:lnTo>
                  <a:lnTo>
                    <a:pt x="0" y="3095604"/>
                  </a:lnTo>
                  <a:lnTo>
                    <a:pt x="0" y="0"/>
                  </a:lnTo>
                  <a:close/>
                </a:path>
              </a:pathLst>
            </a:custGeom>
          </p:spPr>
          <p:style>
            <a:lnRef idx="2">
              <a:schemeClr val="accent2">
                <a:tint val="40000"/>
                <a:alpha val="90000"/>
                <a:hueOff val="1598866"/>
                <a:satOff val="19221"/>
                <a:lumOff val="252"/>
                <a:alphaOff val="0"/>
              </a:schemeClr>
            </a:lnRef>
            <a:fillRef idx="1">
              <a:schemeClr val="accent2">
                <a:tint val="40000"/>
                <a:alpha val="90000"/>
                <a:hueOff val="1598866"/>
                <a:satOff val="19221"/>
                <a:lumOff val="252"/>
                <a:alphaOff val="0"/>
              </a:schemeClr>
            </a:fillRef>
            <a:effectRef idx="0">
              <a:schemeClr val="accent2">
                <a:tint val="40000"/>
                <a:alpha val="90000"/>
                <a:hueOff val="1598866"/>
                <a:satOff val="19221"/>
                <a:lumOff val="252"/>
                <a:alphaOff val="0"/>
              </a:schemeClr>
            </a:effectRef>
            <a:fontRef idx="minor">
              <a:schemeClr val="dk1">
                <a:hueOff val="0"/>
                <a:satOff val="0"/>
                <a:lumOff val="0"/>
                <a:alphaOff val="0"/>
              </a:schemeClr>
            </a:fontRef>
          </p:style>
          <p:txBody>
            <a:bodyPr spcFirstLastPara="0" vert="horz" wrap="square" lIns="53340" tIns="53340" rIns="71120" bIns="80010" numCol="1" spcCol="1270" anchor="t" anchorCtr="0">
              <a:noAutofit/>
            </a:bodyPr>
            <a:lstStyle/>
            <a:p>
              <a:pPr>
                <a:lnSpc>
                  <a:spcPct val="104000"/>
                </a:lnSpc>
              </a:pPr>
              <a:r>
                <a:rPr lang="en-GB" sz="1400" dirty="0"/>
                <a:t>In case of a major disaster, the ERT may be activated and redirected to support the emergency response as needed. Non-emergency activities may be temporarily suspended if the disaster is severe and prevents the implementation of regular activities.</a:t>
              </a:r>
              <a:endParaRPr lang="en-US" sz="1400" dirty="0"/>
            </a:p>
          </p:txBody>
        </p:sp>
      </p:grpSp>
      <p:sp>
        <p:nvSpPr>
          <p:cNvPr id="17" name="Freeform: Shape 16">
            <a:extLst>
              <a:ext uri="{FF2B5EF4-FFF2-40B4-BE49-F238E27FC236}">
                <a16:creationId xmlns:a16="http://schemas.microsoft.com/office/drawing/2014/main" id="{4282B60C-43B0-422F-B1FC-781A40CF8313}"/>
              </a:ext>
            </a:extLst>
          </p:cNvPr>
          <p:cNvSpPr/>
          <p:nvPr/>
        </p:nvSpPr>
        <p:spPr>
          <a:xfrm>
            <a:off x="394131" y="1120180"/>
            <a:ext cx="1694078" cy="356236"/>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a:solidFill>
            <a:schemeClr val="bg1"/>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GB" sz="1400" b="1" dirty="0">
                <a:solidFill>
                  <a:schemeClr val="tx1"/>
                </a:solidFill>
              </a:rPr>
              <a:t>Overall </a:t>
            </a:r>
            <a:endParaRPr lang="en-US" sz="800" kern="1200" dirty="0">
              <a:solidFill>
                <a:schemeClr val="tx1"/>
              </a:solidFill>
            </a:endParaRPr>
          </a:p>
        </p:txBody>
      </p:sp>
      <p:sp>
        <p:nvSpPr>
          <p:cNvPr id="18" name="Freeform: Shape 17">
            <a:extLst>
              <a:ext uri="{FF2B5EF4-FFF2-40B4-BE49-F238E27FC236}">
                <a16:creationId xmlns:a16="http://schemas.microsoft.com/office/drawing/2014/main" id="{71125466-87EE-4174-A92F-46706D4F79CF}"/>
              </a:ext>
            </a:extLst>
          </p:cNvPr>
          <p:cNvSpPr/>
          <p:nvPr/>
        </p:nvSpPr>
        <p:spPr>
          <a:xfrm>
            <a:off x="2301858" y="1096907"/>
            <a:ext cx="2054118" cy="534952"/>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a:solidFill>
            <a:schemeClr val="bg1"/>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71120" tIns="40640" rIns="71120" bIns="40640" numCol="1" spcCol="1270" anchor="ctr" anchorCtr="0">
            <a:noAutofit/>
          </a:bodyPr>
          <a:lstStyle/>
          <a:p>
            <a:pPr algn="ctr">
              <a:lnSpc>
                <a:spcPct val="104000"/>
              </a:lnSpc>
            </a:pPr>
            <a:r>
              <a:rPr lang="en-GB" sz="1400" b="1" dirty="0">
                <a:solidFill>
                  <a:schemeClr val="tx1"/>
                </a:solidFill>
              </a:rPr>
              <a:t>Follow-up on the action plan and EPP update</a:t>
            </a:r>
            <a:endParaRPr lang="en-US" sz="1400" b="1" dirty="0">
              <a:solidFill>
                <a:schemeClr val="tx1"/>
              </a:solidFill>
            </a:endParaRPr>
          </a:p>
        </p:txBody>
      </p:sp>
      <p:sp>
        <p:nvSpPr>
          <p:cNvPr id="19" name="Freeform: Shape 18">
            <a:extLst>
              <a:ext uri="{FF2B5EF4-FFF2-40B4-BE49-F238E27FC236}">
                <a16:creationId xmlns:a16="http://schemas.microsoft.com/office/drawing/2014/main" id="{3A890CB4-02C4-402F-9ED1-1C7AF092C4DE}"/>
              </a:ext>
            </a:extLst>
          </p:cNvPr>
          <p:cNvSpPr/>
          <p:nvPr/>
        </p:nvSpPr>
        <p:spPr>
          <a:xfrm>
            <a:off x="4529837" y="1106369"/>
            <a:ext cx="1694079" cy="406677"/>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a:solidFill>
            <a:schemeClr val="bg1"/>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71120" tIns="40640" rIns="71120" bIns="40640" numCol="1" spcCol="1270" anchor="ctr" anchorCtr="0">
            <a:noAutofit/>
          </a:bodyPr>
          <a:lstStyle/>
          <a:p>
            <a:pPr algn="ctr" defTabSz="444500">
              <a:lnSpc>
                <a:spcPct val="90000"/>
              </a:lnSpc>
              <a:spcBef>
                <a:spcPct val="0"/>
              </a:spcBef>
            </a:pPr>
            <a:r>
              <a:rPr lang="en-GB" sz="1400" b="1" dirty="0">
                <a:solidFill>
                  <a:schemeClr val="tx1"/>
                </a:solidFill>
              </a:rPr>
              <a:t>Activation &amp; leadership</a:t>
            </a:r>
            <a:endParaRPr lang="en-US" sz="1050" kern="1200" dirty="0"/>
          </a:p>
        </p:txBody>
      </p:sp>
      <p:sp>
        <p:nvSpPr>
          <p:cNvPr id="20" name="Freeform: Shape 19">
            <a:extLst>
              <a:ext uri="{FF2B5EF4-FFF2-40B4-BE49-F238E27FC236}">
                <a16:creationId xmlns:a16="http://schemas.microsoft.com/office/drawing/2014/main" id="{3A44CEBE-9578-4FA0-A4E0-B83C1A559968}"/>
              </a:ext>
            </a:extLst>
          </p:cNvPr>
          <p:cNvSpPr/>
          <p:nvPr/>
        </p:nvSpPr>
        <p:spPr>
          <a:xfrm>
            <a:off x="6372200" y="1115677"/>
            <a:ext cx="2060914" cy="356236"/>
          </a:xfrm>
          <a:custGeom>
            <a:avLst/>
            <a:gdLst>
              <a:gd name="connsiteX0" fmla="*/ 0 w 1499842"/>
              <a:gd name="connsiteY0" fmla="*/ 0 h 356236"/>
              <a:gd name="connsiteX1" fmla="*/ 1499842 w 1499842"/>
              <a:gd name="connsiteY1" fmla="*/ 0 h 356236"/>
              <a:gd name="connsiteX2" fmla="*/ 1499842 w 1499842"/>
              <a:gd name="connsiteY2" fmla="*/ 356236 h 356236"/>
              <a:gd name="connsiteX3" fmla="*/ 0 w 1499842"/>
              <a:gd name="connsiteY3" fmla="*/ 356236 h 356236"/>
              <a:gd name="connsiteX4" fmla="*/ 0 w 1499842"/>
              <a:gd name="connsiteY4" fmla="*/ 0 h 35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9842" h="356236">
                <a:moveTo>
                  <a:pt x="0" y="0"/>
                </a:moveTo>
                <a:lnTo>
                  <a:pt x="1499842" y="0"/>
                </a:lnTo>
                <a:lnTo>
                  <a:pt x="1499842" y="356236"/>
                </a:lnTo>
                <a:lnTo>
                  <a:pt x="0" y="356236"/>
                </a:lnTo>
                <a:lnTo>
                  <a:pt x="0" y="0"/>
                </a:lnTo>
                <a:close/>
              </a:path>
            </a:pathLst>
          </a:custGeom>
          <a:solidFill>
            <a:schemeClr val="bg1"/>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GB" sz="1400" b="1" dirty="0">
                <a:solidFill>
                  <a:schemeClr val="tx1"/>
                </a:solidFill>
              </a:rPr>
              <a:t>Execution</a:t>
            </a:r>
            <a:endParaRPr lang="en-US" sz="1400" b="1" dirty="0">
              <a:solidFill>
                <a:schemeClr val="tx1"/>
              </a:solidFill>
            </a:endParaRPr>
          </a:p>
        </p:txBody>
      </p:sp>
    </p:spTree>
    <p:extLst>
      <p:ext uri="{BB962C8B-B14F-4D97-AF65-F5344CB8AC3E}">
        <p14:creationId xmlns:p14="http://schemas.microsoft.com/office/powerpoint/2010/main" val="2988532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84E80-5C22-4D7F-9258-7AF2B1906BF3}"/>
              </a:ext>
            </a:extLst>
          </p:cNvPr>
          <p:cNvSpPr>
            <a:spLocks noGrp="1"/>
          </p:cNvSpPr>
          <p:nvPr>
            <p:ph type="title"/>
          </p:nvPr>
        </p:nvSpPr>
        <p:spPr/>
        <p:txBody>
          <a:bodyPr/>
          <a:lstStyle/>
          <a:p>
            <a:r>
              <a:rPr lang="fr-FR" dirty="0"/>
              <a:t>Follow</a:t>
            </a:r>
            <a:r>
              <a:rPr lang="en-US" dirty="0"/>
              <a:t>-up</a:t>
            </a:r>
          </a:p>
        </p:txBody>
      </p:sp>
      <p:sp>
        <p:nvSpPr>
          <p:cNvPr id="3" name="Content Placeholder 2">
            <a:extLst>
              <a:ext uri="{FF2B5EF4-FFF2-40B4-BE49-F238E27FC236}">
                <a16:creationId xmlns:a16="http://schemas.microsoft.com/office/drawing/2014/main" id="{EC950A75-46D7-4B9C-A26A-E2201314CDFE}"/>
              </a:ext>
            </a:extLst>
          </p:cNvPr>
          <p:cNvSpPr>
            <a:spLocks noGrp="1"/>
          </p:cNvSpPr>
          <p:nvPr>
            <p:ph sz="quarter" idx="13"/>
          </p:nvPr>
        </p:nvSpPr>
        <p:spPr>
          <a:xfrm>
            <a:off x="628650" y="1268016"/>
            <a:ext cx="7902575" cy="3263504"/>
          </a:xfrm>
        </p:spPr>
        <p:txBody>
          <a:bodyPr/>
          <a:lstStyle/>
          <a:p>
            <a:r>
              <a:rPr lang="en-GB" dirty="0"/>
              <a:t>Final emergency preparedness plan must be included in the Country strategy</a:t>
            </a:r>
          </a:p>
          <a:p>
            <a:r>
              <a:rPr lang="en-US" dirty="0"/>
              <a:t>At CP level, updates on the EPP, in particular on risks analysis/forecast and Action plan progress, should be part of regular meetings (ideally monthly or bi-monthly)</a:t>
            </a:r>
          </a:p>
          <a:p>
            <a:r>
              <a:rPr lang="en-US" b="1" i="1" dirty="0"/>
              <a:t>Annual update: </a:t>
            </a:r>
            <a:r>
              <a:rPr lang="en-US" dirty="0"/>
              <a:t>EPPs should be regularly updated to ensure that they remain relevant, and to identify new action points</a:t>
            </a:r>
          </a:p>
          <a:p>
            <a:endParaRPr lang="en-US" dirty="0"/>
          </a:p>
        </p:txBody>
      </p:sp>
    </p:spTree>
    <p:extLst>
      <p:ext uri="{BB962C8B-B14F-4D97-AF65-F5344CB8AC3E}">
        <p14:creationId xmlns:p14="http://schemas.microsoft.com/office/powerpoint/2010/main" val="2264766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2FBE-1C05-4A93-A94B-0119D24DD2C4}"/>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46B2B545-E373-4780-82DC-A6FBF7AA01F5}"/>
              </a:ext>
            </a:extLst>
          </p:cNvPr>
          <p:cNvSpPr>
            <a:spLocks noGrp="1"/>
          </p:cNvSpPr>
          <p:nvPr>
            <p:ph sz="quarter" idx="13"/>
          </p:nvPr>
        </p:nvSpPr>
        <p:spPr/>
        <p:txBody>
          <a:bodyPr/>
          <a:lstStyle/>
          <a:p>
            <a:endParaRPr lang="en-US"/>
          </a:p>
        </p:txBody>
      </p:sp>
    </p:spTree>
    <p:extLst>
      <p:ext uri="{BB962C8B-B14F-4D97-AF65-F5344CB8AC3E}">
        <p14:creationId xmlns:p14="http://schemas.microsoft.com/office/powerpoint/2010/main" val="2386729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BA3714-E4C4-D414-1C32-D1DE5C952C13}"/>
              </a:ext>
            </a:extLst>
          </p:cNvPr>
          <p:cNvSpPr>
            <a:spLocks noGrp="1"/>
          </p:cNvSpPr>
          <p:nvPr>
            <p:ph type="ctrTitle"/>
          </p:nvPr>
        </p:nvSpPr>
        <p:spPr/>
        <p:txBody>
          <a:bodyPr/>
          <a:lstStyle/>
          <a:p>
            <a:r>
              <a:rPr lang="en-US" dirty="0"/>
              <a:t>Thank you for your attention
</a:t>
            </a:r>
            <a:endParaRPr lang="cs-CZ" dirty="0"/>
          </a:p>
        </p:txBody>
      </p:sp>
      <p:sp>
        <p:nvSpPr>
          <p:cNvPr id="3" name="Podnadpis 2">
            <a:extLst>
              <a:ext uri="{FF2B5EF4-FFF2-40B4-BE49-F238E27FC236}">
                <a16:creationId xmlns:a16="http://schemas.microsoft.com/office/drawing/2014/main" id="{38DE1380-0805-BC6E-8616-C80D78F94622}"/>
              </a:ext>
            </a:extLst>
          </p:cNvPr>
          <p:cNvSpPr>
            <a:spLocks noGrp="1"/>
          </p:cNvSpPr>
          <p:nvPr>
            <p:ph type="subTitle" idx="1"/>
          </p:nvPr>
        </p:nvSpPr>
        <p:spPr/>
        <p:txBody>
          <a:bodyPr/>
          <a:lstStyle/>
          <a:p>
            <a:r>
              <a:rPr lang="en-US" b="1" dirty="0"/>
              <a:t>XXXXXXX</a:t>
            </a:r>
            <a:endParaRPr lang="cs-CZ" b="1" dirty="0"/>
          </a:p>
          <a:p>
            <a:r>
              <a:rPr lang="en-US" sz="1600" dirty="0" err="1"/>
              <a:t>xxxxxxx</a:t>
            </a:r>
            <a:r>
              <a:rPr lang="cs-CZ" sz="1600" dirty="0"/>
              <a:t>@peopleinneed.net</a:t>
            </a:r>
            <a:br>
              <a:rPr lang="cs-CZ" sz="1600" dirty="0"/>
            </a:br>
            <a:r>
              <a:rPr lang="en-US" sz="1600" dirty="0"/>
              <a:t>www.</a:t>
            </a:r>
            <a:r>
              <a:rPr lang="cs-CZ" sz="1600" dirty="0"/>
              <a:t>peopleinneed.</a:t>
            </a:r>
            <a:r>
              <a:rPr lang="en-US" sz="1600" dirty="0"/>
              <a:t>org</a:t>
            </a:r>
            <a:endParaRPr lang="cs-CZ" sz="1600" dirty="0"/>
          </a:p>
        </p:txBody>
      </p:sp>
    </p:spTree>
    <p:extLst>
      <p:ext uri="{BB962C8B-B14F-4D97-AF65-F5344CB8AC3E}">
        <p14:creationId xmlns:p14="http://schemas.microsoft.com/office/powerpoint/2010/main" val="1095369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E2FD0-B878-416F-AB0A-74E74F6800BA}"/>
              </a:ext>
            </a:extLst>
          </p:cNvPr>
          <p:cNvSpPr>
            <a:spLocks noGrp="1"/>
          </p:cNvSpPr>
          <p:nvPr>
            <p:ph type="title"/>
          </p:nvPr>
        </p:nvSpPr>
        <p:spPr/>
        <p:txBody>
          <a:bodyPr/>
          <a:lstStyle/>
          <a:p>
            <a:r>
              <a:rPr lang="en-US" dirty="0"/>
              <a:t>Agenda</a:t>
            </a:r>
          </a:p>
        </p:txBody>
      </p:sp>
      <p:graphicFrame>
        <p:nvGraphicFramePr>
          <p:cNvPr id="5" name="Table 4">
            <a:extLst>
              <a:ext uri="{FF2B5EF4-FFF2-40B4-BE49-F238E27FC236}">
                <a16:creationId xmlns:a16="http://schemas.microsoft.com/office/drawing/2014/main" id="{182D936C-6E27-4019-86D9-DA32C8539F3B}"/>
              </a:ext>
            </a:extLst>
          </p:cNvPr>
          <p:cNvGraphicFramePr>
            <a:graphicFrameLocks noGrp="1"/>
          </p:cNvGraphicFramePr>
          <p:nvPr>
            <p:extLst>
              <p:ext uri="{D42A27DB-BD31-4B8C-83A1-F6EECF244321}">
                <p14:modId xmlns:p14="http://schemas.microsoft.com/office/powerpoint/2010/main" val="4063887028"/>
              </p:ext>
            </p:extLst>
          </p:nvPr>
        </p:nvGraphicFramePr>
        <p:xfrm>
          <a:off x="683567" y="1159862"/>
          <a:ext cx="6984776" cy="547792"/>
        </p:xfrm>
        <a:graphic>
          <a:graphicData uri="http://schemas.openxmlformats.org/drawingml/2006/table">
            <a:tbl>
              <a:tblPr firstRow="1" firstCol="1" bandRow="1">
                <a:tableStyleId>{5C22544A-7EE6-4342-B048-85BDC9FD1C3A}</a:tableStyleId>
              </a:tblPr>
              <a:tblGrid>
                <a:gridCol w="864097">
                  <a:extLst>
                    <a:ext uri="{9D8B030D-6E8A-4147-A177-3AD203B41FA5}">
                      <a16:colId xmlns:a16="http://schemas.microsoft.com/office/drawing/2014/main" val="3026243478"/>
                    </a:ext>
                  </a:extLst>
                </a:gridCol>
                <a:gridCol w="5112567">
                  <a:extLst>
                    <a:ext uri="{9D8B030D-6E8A-4147-A177-3AD203B41FA5}">
                      <a16:colId xmlns:a16="http://schemas.microsoft.com/office/drawing/2014/main" val="242048484"/>
                    </a:ext>
                  </a:extLst>
                </a:gridCol>
                <a:gridCol w="1008112">
                  <a:extLst>
                    <a:ext uri="{9D8B030D-6E8A-4147-A177-3AD203B41FA5}">
                      <a16:colId xmlns:a16="http://schemas.microsoft.com/office/drawing/2014/main" val="3136174711"/>
                    </a:ext>
                  </a:extLst>
                </a:gridCol>
              </a:tblGrid>
              <a:tr h="547792">
                <a:tc>
                  <a:txBody>
                    <a:bodyPr/>
                    <a:lstStyle/>
                    <a:p>
                      <a:pPr marL="0" marR="0">
                        <a:lnSpc>
                          <a:spcPct val="104000"/>
                        </a:lnSpc>
                        <a:spcBef>
                          <a:spcPts val="0"/>
                        </a:spcBef>
                        <a:spcAft>
                          <a:spcPts val="0"/>
                        </a:spcAft>
                      </a:pPr>
                      <a:r>
                        <a:rPr lang="en-GB" sz="1600" dirty="0">
                          <a:effectLst/>
                        </a:rPr>
                        <a:t>Step 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GB" sz="1600" dirty="0">
                          <a:effectLst/>
                        </a:rPr>
                        <a:t>Introduction to emergency preparedness planning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30 min</a:t>
                      </a:r>
                    </a:p>
                  </a:txBody>
                  <a:tcPr marL="68580" marR="68580" marT="36195" marB="36195"/>
                </a:tc>
                <a:extLst>
                  <a:ext uri="{0D108BD9-81ED-4DB2-BD59-A6C34878D82A}">
                    <a16:rowId xmlns:a16="http://schemas.microsoft.com/office/drawing/2014/main" val="2733001252"/>
                  </a:ext>
                </a:extLst>
              </a:tr>
            </a:tbl>
          </a:graphicData>
        </a:graphic>
      </p:graphicFrame>
      <p:graphicFrame>
        <p:nvGraphicFramePr>
          <p:cNvPr id="11" name="Table 10">
            <a:extLst>
              <a:ext uri="{FF2B5EF4-FFF2-40B4-BE49-F238E27FC236}">
                <a16:creationId xmlns:a16="http://schemas.microsoft.com/office/drawing/2014/main" id="{4B1D3F75-233D-456E-8EFB-07453AD38217}"/>
              </a:ext>
            </a:extLst>
          </p:cNvPr>
          <p:cNvGraphicFramePr>
            <a:graphicFrameLocks noGrp="1"/>
          </p:cNvGraphicFramePr>
          <p:nvPr>
            <p:extLst>
              <p:ext uri="{D42A27DB-BD31-4B8C-83A1-F6EECF244321}">
                <p14:modId xmlns:p14="http://schemas.microsoft.com/office/powerpoint/2010/main" val="3025053997"/>
              </p:ext>
            </p:extLst>
          </p:nvPr>
        </p:nvGraphicFramePr>
        <p:xfrm>
          <a:off x="683567" y="1758433"/>
          <a:ext cx="6984776" cy="395601"/>
        </p:xfrm>
        <a:graphic>
          <a:graphicData uri="http://schemas.openxmlformats.org/drawingml/2006/table">
            <a:tbl>
              <a:tblPr firstRow="1" firstCol="1" bandRow="1">
                <a:tableStyleId>{5C22544A-7EE6-4342-B048-85BDC9FD1C3A}</a:tableStyleId>
              </a:tblPr>
              <a:tblGrid>
                <a:gridCol w="864097">
                  <a:extLst>
                    <a:ext uri="{9D8B030D-6E8A-4147-A177-3AD203B41FA5}">
                      <a16:colId xmlns:a16="http://schemas.microsoft.com/office/drawing/2014/main" val="3026243478"/>
                    </a:ext>
                  </a:extLst>
                </a:gridCol>
                <a:gridCol w="5112567">
                  <a:extLst>
                    <a:ext uri="{9D8B030D-6E8A-4147-A177-3AD203B41FA5}">
                      <a16:colId xmlns:a16="http://schemas.microsoft.com/office/drawing/2014/main" val="242048484"/>
                    </a:ext>
                  </a:extLst>
                </a:gridCol>
                <a:gridCol w="1008112">
                  <a:extLst>
                    <a:ext uri="{9D8B030D-6E8A-4147-A177-3AD203B41FA5}">
                      <a16:colId xmlns:a16="http://schemas.microsoft.com/office/drawing/2014/main" val="3136174711"/>
                    </a:ext>
                  </a:extLst>
                </a:gridCol>
              </a:tblGrid>
              <a:tr h="395601">
                <a:tc>
                  <a:txBody>
                    <a:bodyPr/>
                    <a:lstStyle/>
                    <a:p>
                      <a:pPr marL="0" marR="0">
                        <a:lnSpc>
                          <a:spcPct val="104000"/>
                        </a:lnSpc>
                        <a:spcBef>
                          <a:spcPts val="0"/>
                        </a:spcBef>
                        <a:spcAft>
                          <a:spcPts val="0"/>
                        </a:spcAft>
                      </a:pPr>
                      <a:r>
                        <a:rPr lang="en-GB" sz="1600" dirty="0">
                          <a:effectLst/>
                        </a:rPr>
                        <a:t>Step 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GB" sz="1600" dirty="0">
                          <a:effectLst/>
                        </a:rPr>
                        <a:t>Country risk identification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1 hour</a:t>
                      </a:r>
                    </a:p>
                  </a:txBody>
                  <a:tcPr marL="68580" marR="68580" marT="36195" marB="36195"/>
                </a:tc>
                <a:extLst>
                  <a:ext uri="{0D108BD9-81ED-4DB2-BD59-A6C34878D82A}">
                    <a16:rowId xmlns:a16="http://schemas.microsoft.com/office/drawing/2014/main" val="2733001252"/>
                  </a:ext>
                </a:extLst>
              </a:tr>
            </a:tbl>
          </a:graphicData>
        </a:graphic>
      </p:graphicFrame>
      <p:graphicFrame>
        <p:nvGraphicFramePr>
          <p:cNvPr id="12" name="Table 11">
            <a:extLst>
              <a:ext uri="{FF2B5EF4-FFF2-40B4-BE49-F238E27FC236}">
                <a16:creationId xmlns:a16="http://schemas.microsoft.com/office/drawing/2014/main" id="{EBFECA9C-8ADE-446C-B404-C8B9C8928078}"/>
              </a:ext>
            </a:extLst>
          </p:cNvPr>
          <p:cNvGraphicFramePr>
            <a:graphicFrameLocks noGrp="1"/>
          </p:cNvGraphicFramePr>
          <p:nvPr>
            <p:extLst>
              <p:ext uri="{D42A27DB-BD31-4B8C-83A1-F6EECF244321}">
                <p14:modId xmlns:p14="http://schemas.microsoft.com/office/powerpoint/2010/main" val="3077044398"/>
              </p:ext>
            </p:extLst>
          </p:nvPr>
        </p:nvGraphicFramePr>
        <p:xfrm>
          <a:off x="686747" y="2171774"/>
          <a:ext cx="6984776" cy="395601"/>
        </p:xfrm>
        <a:graphic>
          <a:graphicData uri="http://schemas.openxmlformats.org/drawingml/2006/table">
            <a:tbl>
              <a:tblPr firstRow="1" firstCol="1" bandRow="1">
                <a:tableStyleId>{5C22544A-7EE6-4342-B048-85BDC9FD1C3A}</a:tableStyleId>
              </a:tblPr>
              <a:tblGrid>
                <a:gridCol w="864097">
                  <a:extLst>
                    <a:ext uri="{9D8B030D-6E8A-4147-A177-3AD203B41FA5}">
                      <a16:colId xmlns:a16="http://schemas.microsoft.com/office/drawing/2014/main" val="3026243478"/>
                    </a:ext>
                  </a:extLst>
                </a:gridCol>
                <a:gridCol w="5112567">
                  <a:extLst>
                    <a:ext uri="{9D8B030D-6E8A-4147-A177-3AD203B41FA5}">
                      <a16:colId xmlns:a16="http://schemas.microsoft.com/office/drawing/2014/main" val="242048484"/>
                    </a:ext>
                  </a:extLst>
                </a:gridCol>
                <a:gridCol w="1008112">
                  <a:extLst>
                    <a:ext uri="{9D8B030D-6E8A-4147-A177-3AD203B41FA5}">
                      <a16:colId xmlns:a16="http://schemas.microsoft.com/office/drawing/2014/main" val="3136174711"/>
                    </a:ext>
                  </a:extLst>
                </a:gridCol>
              </a:tblGrid>
              <a:tr h="395601">
                <a:tc>
                  <a:txBody>
                    <a:bodyPr/>
                    <a:lstStyle/>
                    <a:p>
                      <a:pPr marL="0" marR="0">
                        <a:lnSpc>
                          <a:spcPct val="104000"/>
                        </a:lnSpc>
                        <a:spcBef>
                          <a:spcPts val="0"/>
                        </a:spcBef>
                        <a:spcAft>
                          <a:spcPts val="0"/>
                        </a:spcAft>
                      </a:pPr>
                      <a:r>
                        <a:rPr lang="en-GB" sz="1600" dirty="0">
                          <a:effectLst/>
                        </a:rPr>
                        <a:t>Step 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GB" sz="1600" dirty="0">
                          <a:effectLst/>
                        </a:rPr>
                        <a:t>Response options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2h</a:t>
                      </a:r>
                    </a:p>
                  </a:txBody>
                  <a:tcPr marL="68580" marR="68580" marT="36195" marB="36195"/>
                </a:tc>
                <a:extLst>
                  <a:ext uri="{0D108BD9-81ED-4DB2-BD59-A6C34878D82A}">
                    <a16:rowId xmlns:a16="http://schemas.microsoft.com/office/drawing/2014/main" val="2733001252"/>
                  </a:ext>
                </a:extLst>
              </a:tr>
            </a:tbl>
          </a:graphicData>
        </a:graphic>
      </p:graphicFrame>
      <p:graphicFrame>
        <p:nvGraphicFramePr>
          <p:cNvPr id="13" name="Table 12">
            <a:extLst>
              <a:ext uri="{FF2B5EF4-FFF2-40B4-BE49-F238E27FC236}">
                <a16:creationId xmlns:a16="http://schemas.microsoft.com/office/drawing/2014/main" id="{362F234C-9D07-4753-AB4A-BECF17791DA0}"/>
              </a:ext>
            </a:extLst>
          </p:cNvPr>
          <p:cNvGraphicFramePr>
            <a:graphicFrameLocks noGrp="1"/>
          </p:cNvGraphicFramePr>
          <p:nvPr>
            <p:extLst>
              <p:ext uri="{D42A27DB-BD31-4B8C-83A1-F6EECF244321}">
                <p14:modId xmlns:p14="http://schemas.microsoft.com/office/powerpoint/2010/main" val="366081034"/>
              </p:ext>
            </p:extLst>
          </p:nvPr>
        </p:nvGraphicFramePr>
        <p:xfrm>
          <a:off x="683567" y="2663101"/>
          <a:ext cx="6984776" cy="395601"/>
        </p:xfrm>
        <a:graphic>
          <a:graphicData uri="http://schemas.openxmlformats.org/drawingml/2006/table">
            <a:tbl>
              <a:tblPr firstRow="1" firstCol="1" bandRow="1">
                <a:tableStyleId>{5C22544A-7EE6-4342-B048-85BDC9FD1C3A}</a:tableStyleId>
              </a:tblPr>
              <a:tblGrid>
                <a:gridCol w="864097">
                  <a:extLst>
                    <a:ext uri="{9D8B030D-6E8A-4147-A177-3AD203B41FA5}">
                      <a16:colId xmlns:a16="http://schemas.microsoft.com/office/drawing/2014/main" val="3026243478"/>
                    </a:ext>
                  </a:extLst>
                </a:gridCol>
                <a:gridCol w="5112567">
                  <a:extLst>
                    <a:ext uri="{9D8B030D-6E8A-4147-A177-3AD203B41FA5}">
                      <a16:colId xmlns:a16="http://schemas.microsoft.com/office/drawing/2014/main" val="242048484"/>
                    </a:ext>
                  </a:extLst>
                </a:gridCol>
                <a:gridCol w="1008112">
                  <a:extLst>
                    <a:ext uri="{9D8B030D-6E8A-4147-A177-3AD203B41FA5}">
                      <a16:colId xmlns:a16="http://schemas.microsoft.com/office/drawing/2014/main" val="3136174711"/>
                    </a:ext>
                  </a:extLst>
                </a:gridCol>
              </a:tblGrid>
              <a:tr h="395601">
                <a:tc>
                  <a:txBody>
                    <a:bodyPr/>
                    <a:lstStyle/>
                    <a:p>
                      <a:pPr marL="0" marR="0">
                        <a:lnSpc>
                          <a:spcPct val="104000"/>
                        </a:lnSpc>
                        <a:spcBef>
                          <a:spcPts val="0"/>
                        </a:spcBef>
                        <a:spcAft>
                          <a:spcPts val="0"/>
                        </a:spcAft>
                      </a:pPr>
                      <a:r>
                        <a:rPr lang="en-GB" sz="1600" dirty="0">
                          <a:effectLst/>
                        </a:rPr>
                        <a:t>Step 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GB" sz="1600" dirty="0">
                          <a:effectLst/>
                        </a:rPr>
                        <a:t>EWS &amp; Anticipatory actions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1h</a:t>
                      </a:r>
                    </a:p>
                  </a:txBody>
                  <a:tcPr marL="68580" marR="68580" marT="36195" marB="36195"/>
                </a:tc>
                <a:extLst>
                  <a:ext uri="{0D108BD9-81ED-4DB2-BD59-A6C34878D82A}">
                    <a16:rowId xmlns:a16="http://schemas.microsoft.com/office/drawing/2014/main" val="2733001252"/>
                  </a:ext>
                </a:extLst>
              </a:tr>
            </a:tbl>
          </a:graphicData>
        </a:graphic>
      </p:graphicFrame>
      <p:graphicFrame>
        <p:nvGraphicFramePr>
          <p:cNvPr id="7" name="Table 6">
            <a:extLst>
              <a:ext uri="{FF2B5EF4-FFF2-40B4-BE49-F238E27FC236}">
                <a16:creationId xmlns:a16="http://schemas.microsoft.com/office/drawing/2014/main" id="{F4108404-BCB9-48FC-9403-5DD7B0EF07CC}"/>
              </a:ext>
            </a:extLst>
          </p:cNvPr>
          <p:cNvGraphicFramePr>
            <a:graphicFrameLocks noGrp="1"/>
          </p:cNvGraphicFramePr>
          <p:nvPr>
            <p:extLst>
              <p:ext uri="{D42A27DB-BD31-4B8C-83A1-F6EECF244321}">
                <p14:modId xmlns:p14="http://schemas.microsoft.com/office/powerpoint/2010/main" val="2605034447"/>
              </p:ext>
            </p:extLst>
          </p:nvPr>
        </p:nvGraphicFramePr>
        <p:xfrm>
          <a:off x="683567" y="3154428"/>
          <a:ext cx="6984776" cy="395601"/>
        </p:xfrm>
        <a:graphic>
          <a:graphicData uri="http://schemas.openxmlformats.org/drawingml/2006/table">
            <a:tbl>
              <a:tblPr firstRow="1" firstCol="1" bandRow="1">
                <a:tableStyleId>{5C22544A-7EE6-4342-B048-85BDC9FD1C3A}</a:tableStyleId>
              </a:tblPr>
              <a:tblGrid>
                <a:gridCol w="864097">
                  <a:extLst>
                    <a:ext uri="{9D8B030D-6E8A-4147-A177-3AD203B41FA5}">
                      <a16:colId xmlns:a16="http://schemas.microsoft.com/office/drawing/2014/main" val="3026243478"/>
                    </a:ext>
                  </a:extLst>
                </a:gridCol>
                <a:gridCol w="5112567">
                  <a:extLst>
                    <a:ext uri="{9D8B030D-6E8A-4147-A177-3AD203B41FA5}">
                      <a16:colId xmlns:a16="http://schemas.microsoft.com/office/drawing/2014/main" val="242048484"/>
                    </a:ext>
                  </a:extLst>
                </a:gridCol>
                <a:gridCol w="1008112">
                  <a:extLst>
                    <a:ext uri="{9D8B030D-6E8A-4147-A177-3AD203B41FA5}">
                      <a16:colId xmlns:a16="http://schemas.microsoft.com/office/drawing/2014/main" val="3136174711"/>
                    </a:ext>
                  </a:extLst>
                </a:gridCol>
              </a:tblGrid>
              <a:tr h="395601">
                <a:tc>
                  <a:txBody>
                    <a:bodyPr/>
                    <a:lstStyle/>
                    <a:p>
                      <a:pPr marL="0" marR="0">
                        <a:lnSpc>
                          <a:spcPct val="104000"/>
                        </a:lnSpc>
                        <a:spcBef>
                          <a:spcPts val="0"/>
                        </a:spcBef>
                        <a:spcAft>
                          <a:spcPts val="0"/>
                        </a:spcAft>
                      </a:pPr>
                      <a:r>
                        <a:rPr lang="en-GB" sz="1600" dirty="0">
                          <a:effectLst/>
                        </a:rPr>
                        <a:t>Step 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GB" sz="1600" dirty="0">
                          <a:effectLst/>
                        </a:rPr>
                        <a:t>Gap analysis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195" marB="36195"/>
                </a:tc>
                <a:tc>
                  <a:txBody>
                    <a:bodyPr/>
                    <a:lstStyle/>
                    <a:p>
                      <a:pPr marL="0" marR="0" algn="just">
                        <a:lnSpc>
                          <a:spcPct val="104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2h</a:t>
                      </a:r>
                    </a:p>
                  </a:txBody>
                  <a:tcPr marL="68580" marR="68580" marT="36195" marB="36195"/>
                </a:tc>
                <a:extLst>
                  <a:ext uri="{0D108BD9-81ED-4DB2-BD59-A6C34878D82A}">
                    <a16:rowId xmlns:a16="http://schemas.microsoft.com/office/drawing/2014/main" val="2733001252"/>
                  </a:ext>
                </a:extLst>
              </a:tr>
            </a:tbl>
          </a:graphicData>
        </a:graphic>
      </p:graphicFrame>
    </p:spTree>
    <p:extLst>
      <p:ext uri="{BB962C8B-B14F-4D97-AF65-F5344CB8AC3E}">
        <p14:creationId xmlns:p14="http://schemas.microsoft.com/office/powerpoint/2010/main" val="2572710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2609D-B42D-4BFA-8484-E312D20E7922}"/>
              </a:ext>
            </a:extLst>
          </p:cNvPr>
          <p:cNvSpPr>
            <a:spLocks noGrp="1"/>
          </p:cNvSpPr>
          <p:nvPr>
            <p:ph type="title"/>
          </p:nvPr>
        </p:nvSpPr>
        <p:spPr/>
        <p:txBody>
          <a:bodyPr/>
          <a:lstStyle/>
          <a:p>
            <a:r>
              <a:rPr lang="en-US" dirty="0"/>
              <a:t>Participation rules</a:t>
            </a:r>
          </a:p>
        </p:txBody>
      </p:sp>
      <p:sp>
        <p:nvSpPr>
          <p:cNvPr id="3" name="Content Placeholder 2">
            <a:extLst>
              <a:ext uri="{FF2B5EF4-FFF2-40B4-BE49-F238E27FC236}">
                <a16:creationId xmlns:a16="http://schemas.microsoft.com/office/drawing/2014/main" id="{B73F053C-131C-4144-A2A2-0822B1B6DB39}"/>
              </a:ext>
            </a:extLst>
          </p:cNvPr>
          <p:cNvSpPr>
            <a:spLocks noGrp="1"/>
          </p:cNvSpPr>
          <p:nvPr>
            <p:ph sz="quarter" idx="13"/>
          </p:nvPr>
        </p:nvSpPr>
        <p:spPr/>
        <p:txBody>
          <a:bodyPr/>
          <a:lstStyle/>
          <a:p>
            <a:r>
              <a:rPr lang="en-US" altLang="en-US" dirty="0">
                <a:ea typeface="ＭＳ Ｐゴシック" panose="020B0600070205080204" pitchFamily="34" charset="-128"/>
              </a:rPr>
              <a:t>Active participation</a:t>
            </a:r>
          </a:p>
          <a:p>
            <a:r>
              <a:rPr lang="en-US" altLang="en-US" dirty="0">
                <a:ea typeface="ＭＳ Ｐゴシック" panose="020B0600070205080204" pitchFamily="34" charset="-128"/>
              </a:rPr>
              <a:t>If you have a question, ask anytime. </a:t>
            </a:r>
          </a:p>
          <a:p>
            <a:r>
              <a:rPr lang="en-US" altLang="en-US" dirty="0">
                <a:ea typeface="ＭＳ Ｐゴシック" panose="020B0600070205080204" pitchFamily="34" charset="-128"/>
              </a:rPr>
              <a:t>If something is not understood, please let me know</a:t>
            </a:r>
          </a:p>
          <a:p>
            <a:r>
              <a:rPr lang="en-US" altLang="en-US" dirty="0">
                <a:ea typeface="ＭＳ Ｐゴシック" panose="020B0600070205080204" pitchFamily="34" charset="-128"/>
              </a:rPr>
              <a:t>All mobile phones are kindly requested to be put on silent</a:t>
            </a:r>
            <a:r>
              <a:rPr lang="en-US" altLang="en-US" dirty="0">
                <a:ea typeface="ＭＳ Ｐゴシック" panose="020B0600070205080204" pitchFamily="34" charset="-128"/>
                <a:sym typeface="Wingdings" panose="05000000000000000000" pitchFamily="2" charset="2"/>
              </a:rPr>
              <a:t></a:t>
            </a:r>
          </a:p>
          <a:p>
            <a:r>
              <a:rPr lang="en-GB" altLang="en-US" dirty="0">
                <a:ea typeface="ＭＳ Ｐゴシック" panose="020B0600070205080204" pitchFamily="34" charset="-128"/>
                <a:sym typeface="Wingdings" panose="05000000000000000000" pitchFamily="2" charset="2"/>
              </a:rPr>
              <a:t>Try to not answer your emails</a:t>
            </a:r>
            <a:endParaRPr lang="en-GB" altLang="en-US" dirty="0"/>
          </a:p>
          <a:p>
            <a:endParaRPr lang="en-US" dirty="0"/>
          </a:p>
        </p:txBody>
      </p:sp>
    </p:spTree>
    <p:extLst>
      <p:ext uri="{BB962C8B-B14F-4D97-AF65-F5344CB8AC3E}">
        <p14:creationId xmlns:p14="http://schemas.microsoft.com/office/powerpoint/2010/main" val="1856408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82025-1B8C-42A7-910C-2647D452C6B0}"/>
              </a:ext>
            </a:extLst>
          </p:cNvPr>
          <p:cNvSpPr>
            <a:spLocks noGrp="1"/>
          </p:cNvSpPr>
          <p:nvPr>
            <p:ph type="ctrTitle"/>
          </p:nvPr>
        </p:nvSpPr>
        <p:spPr/>
        <p:txBody>
          <a:bodyPr/>
          <a:lstStyle/>
          <a:p>
            <a:r>
              <a:rPr lang="en-GB" dirty="0"/>
              <a:t>Step 1:</a:t>
            </a:r>
            <a:br>
              <a:rPr lang="en-GB" dirty="0"/>
            </a:br>
            <a:br>
              <a:rPr lang="en-US" dirty="0">
                <a:latin typeface="Calibri" panose="020F0502020204030204" pitchFamily="34" charset="0"/>
                <a:ea typeface="Calibri" panose="020F0502020204030204" pitchFamily="34" charset="0"/>
                <a:cs typeface="Times New Roman" panose="02020603050405020304" pitchFamily="18" charset="0"/>
              </a:rPr>
            </a:br>
            <a:r>
              <a:rPr lang="en-GB" dirty="0"/>
              <a:t>Introduction to emergency preparedness planning</a:t>
            </a:r>
            <a:br>
              <a:rPr lang="en-US"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1054600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B3AD-FAD6-4B3D-9A9C-A59C340BC06F}"/>
              </a:ext>
            </a:extLst>
          </p:cNvPr>
          <p:cNvSpPr>
            <a:spLocks noGrp="1"/>
          </p:cNvSpPr>
          <p:nvPr>
            <p:ph type="title"/>
          </p:nvPr>
        </p:nvSpPr>
        <p:spPr/>
        <p:txBody>
          <a:bodyPr/>
          <a:lstStyle/>
          <a:p>
            <a:r>
              <a:rPr lang="en-US" dirty="0"/>
              <a:t>EPP : Emergency Preparedness Planning</a:t>
            </a:r>
          </a:p>
        </p:txBody>
      </p:sp>
      <p:sp>
        <p:nvSpPr>
          <p:cNvPr id="3" name="Content Placeholder 2">
            <a:extLst>
              <a:ext uri="{FF2B5EF4-FFF2-40B4-BE49-F238E27FC236}">
                <a16:creationId xmlns:a16="http://schemas.microsoft.com/office/drawing/2014/main" id="{7B2111C0-59FB-48DC-A820-2C27EC9F3BC5}"/>
              </a:ext>
            </a:extLst>
          </p:cNvPr>
          <p:cNvSpPr>
            <a:spLocks noGrp="1"/>
          </p:cNvSpPr>
          <p:nvPr>
            <p:ph sz="quarter" idx="13"/>
          </p:nvPr>
        </p:nvSpPr>
        <p:spPr>
          <a:xfrm>
            <a:off x="628650" y="1131590"/>
            <a:ext cx="7902575" cy="3263504"/>
          </a:xfrm>
        </p:spPr>
        <p:txBody>
          <a:bodyPr/>
          <a:lstStyle/>
          <a:p>
            <a:r>
              <a:rPr lang="en-GB" dirty="0"/>
              <a:t>Emergency preparedness means the </a:t>
            </a:r>
            <a:r>
              <a:rPr lang="en-GB" b="1" dirty="0"/>
              <a:t>ability to anticipate and respond timely and efficiently to both unexpected and recurrent disasters</a:t>
            </a:r>
          </a:p>
          <a:p>
            <a:endParaRPr lang="en-GB" dirty="0"/>
          </a:p>
          <a:p>
            <a:r>
              <a:rPr lang="en-GB" dirty="0"/>
              <a:t>It requires </a:t>
            </a:r>
            <a:r>
              <a:rPr lang="en-GB" b="1" dirty="0"/>
              <a:t>having in place mechanisms </a:t>
            </a:r>
            <a:r>
              <a:rPr lang="en-GB" dirty="0"/>
              <a:t>and ensuring capacities to identify existing risks and to respond if/when the need arises.</a:t>
            </a:r>
          </a:p>
          <a:p>
            <a:pPr marL="0" indent="0">
              <a:buNone/>
            </a:pPr>
            <a:endParaRPr lang="en-GB" dirty="0"/>
          </a:p>
          <a:p>
            <a:r>
              <a:rPr lang="en-GB" dirty="0"/>
              <a:t>Emergency preparedness is the </a:t>
            </a:r>
            <a:r>
              <a:rPr lang="en-GB" b="1" dirty="0"/>
              <a:t>responsibility of everyone</a:t>
            </a:r>
            <a:r>
              <a:rPr lang="en-GB" dirty="0"/>
              <a:t>. In the event of a disaster, it is crucial to have a pre-established </a:t>
            </a:r>
            <a:r>
              <a:rPr lang="en-US" dirty="0"/>
              <a:t>operational structure and line of responsibilities to ensure that PIN’s overall response runs smoothly from the initial stage and communication is not hindered. </a:t>
            </a:r>
          </a:p>
          <a:p>
            <a:endParaRPr lang="en-US" sz="2800" dirty="0"/>
          </a:p>
        </p:txBody>
      </p:sp>
    </p:spTree>
    <p:extLst>
      <p:ext uri="{BB962C8B-B14F-4D97-AF65-F5344CB8AC3E}">
        <p14:creationId xmlns:p14="http://schemas.microsoft.com/office/powerpoint/2010/main" val="376437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468BF-6437-4D03-A049-460045034DB8}"/>
              </a:ext>
            </a:extLst>
          </p:cNvPr>
          <p:cNvSpPr>
            <a:spLocks noGrp="1"/>
          </p:cNvSpPr>
          <p:nvPr>
            <p:ph type="title"/>
          </p:nvPr>
        </p:nvSpPr>
        <p:spPr>
          <a:xfrm>
            <a:off x="628650" y="273844"/>
            <a:ext cx="7886700" cy="785738"/>
          </a:xfrm>
        </p:spPr>
        <p:txBody>
          <a:bodyPr/>
          <a:lstStyle/>
          <a:p>
            <a:r>
              <a:rPr lang="en-US" dirty="0"/>
              <a:t>EPP includes</a:t>
            </a:r>
          </a:p>
        </p:txBody>
      </p:sp>
      <p:sp>
        <p:nvSpPr>
          <p:cNvPr id="3" name="Content Placeholder 2">
            <a:extLst>
              <a:ext uri="{FF2B5EF4-FFF2-40B4-BE49-F238E27FC236}">
                <a16:creationId xmlns:a16="http://schemas.microsoft.com/office/drawing/2014/main" id="{703AC97C-EF14-4C04-8875-CC6976EEC237}"/>
              </a:ext>
            </a:extLst>
          </p:cNvPr>
          <p:cNvSpPr>
            <a:spLocks noGrp="1"/>
          </p:cNvSpPr>
          <p:nvPr>
            <p:ph sz="quarter" idx="13"/>
          </p:nvPr>
        </p:nvSpPr>
        <p:spPr>
          <a:xfrm>
            <a:off x="617537" y="1203598"/>
            <a:ext cx="7902575" cy="3429125"/>
          </a:xfrm>
        </p:spPr>
        <p:txBody>
          <a:bodyPr/>
          <a:lstStyle/>
          <a:p>
            <a:pPr lvl="0"/>
            <a:r>
              <a:rPr lang="en-GB" i="1" u="sng" dirty="0"/>
              <a:t>Emergency preparedness Strategy:</a:t>
            </a:r>
            <a:r>
              <a:rPr lang="en-GB" dirty="0"/>
              <a:t> it explains </a:t>
            </a:r>
          </a:p>
          <a:p>
            <a:pPr lvl="1"/>
            <a:r>
              <a:rPr lang="en-GB" dirty="0"/>
              <a:t>what potential disaster risks exist in the country and</a:t>
            </a:r>
          </a:p>
          <a:p>
            <a:pPr lvl="1"/>
            <a:r>
              <a:rPr lang="en-GB" b="1" dirty="0"/>
              <a:t>the way PIN can address humanitarian needs quickly and efficiently, </a:t>
            </a:r>
            <a:r>
              <a:rPr lang="en-GB" dirty="0"/>
              <a:t>in case a disaster hits the country</a:t>
            </a:r>
          </a:p>
          <a:p>
            <a:pPr lvl="0"/>
            <a:endParaRPr lang="en-GB" i="1" u="sng" dirty="0"/>
          </a:p>
          <a:p>
            <a:pPr lvl="0"/>
            <a:r>
              <a:rPr lang="en-GB" i="1" u="sng" dirty="0"/>
              <a:t>Capacity Enhancing Action Plan</a:t>
            </a:r>
            <a:r>
              <a:rPr lang="en-GB" dirty="0"/>
              <a:t>: </a:t>
            </a:r>
          </a:p>
          <a:p>
            <a:pPr lvl="1"/>
            <a:r>
              <a:rPr lang="en-GB" dirty="0"/>
              <a:t>identifies the </a:t>
            </a:r>
            <a:r>
              <a:rPr lang="en-GB" b="1" dirty="0"/>
              <a:t>weaknesses and gaps in our emergency preparedness </a:t>
            </a:r>
            <a:endParaRPr lang="en-GB" dirty="0"/>
          </a:p>
          <a:p>
            <a:pPr lvl="1"/>
            <a:r>
              <a:rPr lang="en-GB" dirty="0"/>
              <a:t>proposes solutions on </a:t>
            </a:r>
            <a:r>
              <a:rPr lang="en-GB" b="1" dirty="0"/>
              <a:t>how we can improve our future performance </a:t>
            </a:r>
            <a:r>
              <a:rPr lang="en-GB" dirty="0"/>
              <a:t>at country level and in collaboration with HQ, by building our capacities and experience in emergency response.</a:t>
            </a:r>
            <a:endParaRPr lang="en-US" dirty="0"/>
          </a:p>
          <a:p>
            <a:endParaRPr lang="en-US" dirty="0"/>
          </a:p>
        </p:txBody>
      </p:sp>
    </p:spTree>
    <p:extLst>
      <p:ext uri="{BB962C8B-B14F-4D97-AF65-F5344CB8AC3E}">
        <p14:creationId xmlns:p14="http://schemas.microsoft.com/office/powerpoint/2010/main" val="3016162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E5FBA-AE7E-4AB6-A301-5F2C565272E0}"/>
              </a:ext>
            </a:extLst>
          </p:cNvPr>
          <p:cNvSpPr>
            <a:spLocks noGrp="1"/>
          </p:cNvSpPr>
          <p:nvPr>
            <p:ph type="title"/>
          </p:nvPr>
        </p:nvSpPr>
        <p:spPr/>
        <p:txBody>
          <a:bodyPr/>
          <a:lstStyle/>
          <a:p>
            <a:r>
              <a:rPr lang="en-GB" dirty="0"/>
              <a:t>EPP should be</a:t>
            </a:r>
            <a:endParaRPr lang="en-US" dirty="0"/>
          </a:p>
        </p:txBody>
      </p:sp>
      <p:sp>
        <p:nvSpPr>
          <p:cNvPr id="3" name="Content Placeholder 2">
            <a:extLst>
              <a:ext uri="{FF2B5EF4-FFF2-40B4-BE49-F238E27FC236}">
                <a16:creationId xmlns:a16="http://schemas.microsoft.com/office/drawing/2014/main" id="{A4E83CEC-75F2-40BA-AB1F-E09AD00B593C}"/>
              </a:ext>
            </a:extLst>
          </p:cNvPr>
          <p:cNvSpPr>
            <a:spLocks noGrp="1"/>
          </p:cNvSpPr>
          <p:nvPr>
            <p:ph sz="quarter" idx="13"/>
          </p:nvPr>
        </p:nvSpPr>
        <p:spPr/>
        <p:txBody>
          <a:bodyPr/>
          <a:lstStyle/>
          <a:p>
            <a:r>
              <a:rPr lang="en-GB" b="1" dirty="0"/>
              <a:t>Practical</a:t>
            </a:r>
            <a:r>
              <a:rPr lang="en-GB" dirty="0"/>
              <a:t>: Do not overcomplicate the EPP and always consider the topic from a real, operational point of view. </a:t>
            </a:r>
          </a:p>
          <a:p>
            <a:r>
              <a:rPr lang="en-GB" b="1" dirty="0"/>
              <a:t>Realistic</a:t>
            </a:r>
            <a:r>
              <a:rPr lang="en-GB" dirty="0"/>
              <a:t>: a realistic overview of our emergency response options in a given country. </a:t>
            </a:r>
          </a:p>
          <a:p>
            <a:pPr marL="0" indent="0">
              <a:buNone/>
            </a:pPr>
            <a:r>
              <a:rPr lang="en-GB" dirty="0"/>
              <a:t>The action plan should </a:t>
            </a:r>
            <a:r>
              <a:rPr lang="en-GB" b="1" dirty="0"/>
              <a:t>correspond to the CP capacities </a:t>
            </a:r>
            <a:r>
              <a:rPr lang="en-GB" dirty="0"/>
              <a:t>and predictable development – especially in terms of HR and humanitarian funding. </a:t>
            </a:r>
          </a:p>
          <a:p>
            <a:pPr marL="0" indent="0">
              <a:buNone/>
            </a:pPr>
            <a:r>
              <a:rPr lang="en-GB" dirty="0"/>
              <a:t>It is recommended to also </a:t>
            </a:r>
            <a:r>
              <a:rPr lang="en-GB" b="1" dirty="0"/>
              <a:t>specify when PIN CP would not respond </a:t>
            </a:r>
            <a:r>
              <a:rPr lang="en-GB" dirty="0"/>
              <a:t>and the reasons why – for all teams, in particular future teams, to understand. </a:t>
            </a:r>
            <a:endParaRPr lang="en-US" dirty="0"/>
          </a:p>
        </p:txBody>
      </p:sp>
    </p:spTree>
    <p:extLst>
      <p:ext uri="{BB962C8B-B14F-4D97-AF65-F5344CB8AC3E}">
        <p14:creationId xmlns:p14="http://schemas.microsoft.com/office/powerpoint/2010/main" val="2272304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B7E60-9032-49C2-8DF7-39804AD53173}"/>
              </a:ext>
            </a:extLst>
          </p:cNvPr>
          <p:cNvSpPr>
            <a:spLocks noGrp="1"/>
          </p:cNvSpPr>
          <p:nvPr>
            <p:ph type="title"/>
          </p:nvPr>
        </p:nvSpPr>
        <p:spPr/>
        <p:txBody>
          <a:bodyPr/>
          <a:lstStyle/>
          <a:p>
            <a:r>
              <a:rPr lang="en-US" dirty="0"/>
              <a:t>4 step process</a:t>
            </a:r>
          </a:p>
        </p:txBody>
      </p:sp>
      <p:grpSp>
        <p:nvGrpSpPr>
          <p:cNvPr id="3" name="Group 2">
            <a:extLst>
              <a:ext uri="{FF2B5EF4-FFF2-40B4-BE49-F238E27FC236}">
                <a16:creationId xmlns:a16="http://schemas.microsoft.com/office/drawing/2014/main" id="{1FD539E4-CC83-48C5-B757-671C6C466DBD}"/>
              </a:ext>
            </a:extLst>
          </p:cNvPr>
          <p:cNvGrpSpPr/>
          <p:nvPr/>
        </p:nvGrpSpPr>
        <p:grpSpPr>
          <a:xfrm>
            <a:off x="617538" y="1371077"/>
            <a:ext cx="7902574" cy="3260183"/>
            <a:chOff x="617538" y="1371077"/>
            <a:chExt cx="7902574" cy="3260183"/>
          </a:xfrm>
        </p:grpSpPr>
        <p:sp>
          <p:nvSpPr>
            <p:cNvPr id="4" name="Freeform: Shape 3">
              <a:extLst>
                <a:ext uri="{FF2B5EF4-FFF2-40B4-BE49-F238E27FC236}">
                  <a16:creationId xmlns:a16="http://schemas.microsoft.com/office/drawing/2014/main" id="{B65BA0A2-4578-4483-99AD-4DB4BB56B2FB}"/>
                </a:ext>
              </a:extLst>
            </p:cNvPr>
            <p:cNvSpPr/>
            <p:nvPr/>
          </p:nvSpPr>
          <p:spPr>
            <a:xfrm>
              <a:off x="3462464" y="1446503"/>
              <a:ext cx="5057648" cy="603400"/>
            </a:xfrm>
            <a:custGeom>
              <a:avLst/>
              <a:gdLst>
                <a:gd name="connsiteX0" fmla="*/ 100569 w 603400"/>
                <a:gd name="connsiteY0" fmla="*/ 0 h 5057648"/>
                <a:gd name="connsiteX1" fmla="*/ 502831 w 603400"/>
                <a:gd name="connsiteY1" fmla="*/ 0 h 5057648"/>
                <a:gd name="connsiteX2" fmla="*/ 603400 w 603400"/>
                <a:gd name="connsiteY2" fmla="*/ 100569 h 5057648"/>
                <a:gd name="connsiteX3" fmla="*/ 603400 w 603400"/>
                <a:gd name="connsiteY3" fmla="*/ 5057648 h 5057648"/>
                <a:gd name="connsiteX4" fmla="*/ 603400 w 603400"/>
                <a:gd name="connsiteY4" fmla="*/ 5057648 h 5057648"/>
                <a:gd name="connsiteX5" fmla="*/ 0 w 603400"/>
                <a:gd name="connsiteY5" fmla="*/ 5057648 h 5057648"/>
                <a:gd name="connsiteX6" fmla="*/ 0 w 603400"/>
                <a:gd name="connsiteY6" fmla="*/ 5057648 h 5057648"/>
                <a:gd name="connsiteX7" fmla="*/ 0 w 603400"/>
                <a:gd name="connsiteY7" fmla="*/ 100569 h 5057648"/>
                <a:gd name="connsiteX8" fmla="*/ 100569 w 603400"/>
                <a:gd name="connsiteY8" fmla="*/ 0 h 5057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3400" h="5057648">
                  <a:moveTo>
                    <a:pt x="603400" y="842964"/>
                  </a:moveTo>
                  <a:lnTo>
                    <a:pt x="603400" y="4214684"/>
                  </a:lnTo>
                  <a:cubicBezTo>
                    <a:pt x="603400" y="4680240"/>
                    <a:pt x="598028" y="5057644"/>
                    <a:pt x="591402" y="5057644"/>
                  </a:cubicBezTo>
                  <a:lnTo>
                    <a:pt x="0" y="5057644"/>
                  </a:lnTo>
                  <a:lnTo>
                    <a:pt x="0" y="5057644"/>
                  </a:lnTo>
                  <a:lnTo>
                    <a:pt x="0" y="4"/>
                  </a:lnTo>
                  <a:lnTo>
                    <a:pt x="0" y="4"/>
                  </a:lnTo>
                  <a:lnTo>
                    <a:pt x="591402" y="4"/>
                  </a:lnTo>
                  <a:cubicBezTo>
                    <a:pt x="598028" y="4"/>
                    <a:pt x="603400" y="377408"/>
                    <a:pt x="603400" y="842964"/>
                  </a:cubicBez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0" tIns="153281" rIns="277106" bIns="153281"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with senior management and the CP Emergency Response Team (ERT), to determine the approach and strategy of emergency preparedness </a:t>
              </a:r>
              <a:endParaRPr lang="en-US" sz="1400" kern="1200" dirty="0">
                <a:latin typeface="+mn-lt"/>
              </a:endParaRPr>
            </a:p>
          </p:txBody>
        </p:sp>
        <p:sp>
          <p:nvSpPr>
            <p:cNvPr id="7" name="Freeform: Shape 6">
              <a:extLst>
                <a:ext uri="{FF2B5EF4-FFF2-40B4-BE49-F238E27FC236}">
                  <a16:creationId xmlns:a16="http://schemas.microsoft.com/office/drawing/2014/main" id="{6E3C640C-75B9-4E08-BF93-BEFE96FD7536}"/>
                </a:ext>
              </a:extLst>
            </p:cNvPr>
            <p:cNvSpPr/>
            <p:nvPr/>
          </p:nvSpPr>
          <p:spPr>
            <a:xfrm>
              <a:off x="617538" y="1371077"/>
              <a:ext cx="2844927" cy="754250"/>
            </a:xfrm>
            <a:custGeom>
              <a:avLst/>
              <a:gdLst>
                <a:gd name="connsiteX0" fmla="*/ 0 w 2844927"/>
                <a:gd name="connsiteY0" fmla="*/ 125711 h 754250"/>
                <a:gd name="connsiteX1" fmla="*/ 125711 w 2844927"/>
                <a:gd name="connsiteY1" fmla="*/ 0 h 754250"/>
                <a:gd name="connsiteX2" fmla="*/ 2719216 w 2844927"/>
                <a:gd name="connsiteY2" fmla="*/ 0 h 754250"/>
                <a:gd name="connsiteX3" fmla="*/ 2844927 w 2844927"/>
                <a:gd name="connsiteY3" fmla="*/ 125711 h 754250"/>
                <a:gd name="connsiteX4" fmla="*/ 2844927 w 2844927"/>
                <a:gd name="connsiteY4" fmla="*/ 628539 h 754250"/>
                <a:gd name="connsiteX5" fmla="*/ 2719216 w 2844927"/>
                <a:gd name="connsiteY5" fmla="*/ 754250 h 754250"/>
                <a:gd name="connsiteX6" fmla="*/ 125711 w 2844927"/>
                <a:gd name="connsiteY6" fmla="*/ 754250 h 754250"/>
                <a:gd name="connsiteX7" fmla="*/ 0 w 2844927"/>
                <a:gd name="connsiteY7" fmla="*/ 628539 h 754250"/>
                <a:gd name="connsiteX8" fmla="*/ 0 w 2844927"/>
                <a:gd name="connsiteY8" fmla="*/ 125711 h 75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927" h="754250">
                  <a:moveTo>
                    <a:pt x="0" y="125711"/>
                  </a:moveTo>
                  <a:cubicBezTo>
                    <a:pt x="0" y="56283"/>
                    <a:pt x="56283" y="0"/>
                    <a:pt x="125711" y="0"/>
                  </a:cubicBezTo>
                  <a:lnTo>
                    <a:pt x="2719216" y="0"/>
                  </a:lnTo>
                  <a:cubicBezTo>
                    <a:pt x="2788644" y="0"/>
                    <a:pt x="2844927" y="56283"/>
                    <a:pt x="2844927" y="125711"/>
                  </a:cubicBezTo>
                  <a:lnTo>
                    <a:pt x="2844927" y="628539"/>
                  </a:lnTo>
                  <a:cubicBezTo>
                    <a:pt x="2844927" y="697967"/>
                    <a:pt x="2788644" y="754250"/>
                    <a:pt x="2719216" y="754250"/>
                  </a:cubicBezTo>
                  <a:lnTo>
                    <a:pt x="125711" y="754250"/>
                  </a:lnTo>
                  <a:cubicBezTo>
                    <a:pt x="56283" y="754250"/>
                    <a:pt x="0" y="697967"/>
                    <a:pt x="0" y="628539"/>
                  </a:cubicBezTo>
                  <a:lnTo>
                    <a:pt x="0" y="125711"/>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01589" tIns="69204" rIns="101589" bIns="69204" numCol="1" spcCol="1270" anchor="ctr" anchorCtr="0">
              <a:noAutofit/>
            </a:bodyPr>
            <a:lstStyle/>
            <a:p>
              <a:pPr marL="0" lvl="0" indent="0" algn="ctr" defTabSz="755650">
                <a:lnSpc>
                  <a:spcPct val="90000"/>
                </a:lnSpc>
                <a:spcBef>
                  <a:spcPct val="0"/>
                </a:spcBef>
                <a:spcAft>
                  <a:spcPct val="35000"/>
                </a:spcAft>
                <a:buNone/>
              </a:pPr>
              <a:r>
                <a:rPr lang="en-GB" sz="1700" b="1" kern="1200" dirty="0"/>
                <a:t>EMERGENCY PREPAREDNESS BRAINSTORMING</a:t>
              </a:r>
              <a:r>
                <a:rPr lang="en-GB" sz="1700" kern="1200" dirty="0"/>
                <a:t> </a:t>
              </a:r>
              <a:endParaRPr lang="en-US" sz="1700" kern="1200" dirty="0"/>
            </a:p>
          </p:txBody>
        </p:sp>
        <p:sp>
          <p:nvSpPr>
            <p:cNvPr id="8" name="Freeform: Shape 7">
              <a:extLst>
                <a:ext uri="{FF2B5EF4-FFF2-40B4-BE49-F238E27FC236}">
                  <a16:creationId xmlns:a16="http://schemas.microsoft.com/office/drawing/2014/main" id="{15875B9D-DEE5-4B88-81FD-19EF26BFFBC2}"/>
                </a:ext>
              </a:extLst>
            </p:cNvPr>
            <p:cNvSpPr/>
            <p:nvPr/>
          </p:nvSpPr>
          <p:spPr>
            <a:xfrm>
              <a:off x="3462464" y="2238466"/>
              <a:ext cx="5057648" cy="603400"/>
            </a:xfrm>
            <a:custGeom>
              <a:avLst/>
              <a:gdLst>
                <a:gd name="connsiteX0" fmla="*/ 100569 w 603400"/>
                <a:gd name="connsiteY0" fmla="*/ 0 h 5057648"/>
                <a:gd name="connsiteX1" fmla="*/ 502831 w 603400"/>
                <a:gd name="connsiteY1" fmla="*/ 0 h 5057648"/>
                <a:gd name="connsiteX2" fmla="*/ 603400 w 603400"/>
                <a:gd name="connsiteY2" fmla="*/ 100569 h 5057648"/>
                <a:gd name="connsiteX3" fmla="*/ 603400 w 603400"/>
                <a:gd name="connsiteY3" fmla="*/ 5057648 h 5057648"/>
                <a:gd name="connsiteX4" fmla="*/ 603400 w 603400"/>
                <a:gd name="connsiteY4" fmla="*/ 5057648 h 5057648"/>
                <a:gd name="connsiteX5" fmla="*/ 0 w 603400"/>
                <a:gd name="connsiteY5" fmla="*/ 5057648 h 5057648"/>
                <a:gd name="connsiteX6" fmla="*/ 0 w 603400"/>
                <a:gd name="connsiteY6" fmla="*/ 5057648 h 5057648"/>
                <a:gd name="connsiteX7" fmla="*/ 0 w 603400"/>
                <a:gd name="connsiteY7" fmla="*/ 100569 h 5057648"/>
                <a:gd name="connsiteX8" fmla="*/ 100569 w 603400"/>
                <a:gd name="connsiteY8" fmla="*/ 0 h 5057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3400" h="5057648">
                  <a:moveTo>
                    <a:pt x="603400" y="842964"/>
                  </a:moveTo>
                  <a:lnTo>
                    <a:pt x="603400" y="4214684"/>
                  </a:lnTo>
                  <a:cubicBezTo>
                    <a:pt x="603400" y="4680240"/>
                    <a:pt x="598028" y="5057644"/>
                    <a:pt x="591402" y="5057644"/>
                  </a:cubicBezTo>
                  <a:lnTo>
                    <a:pt x="0" y="5057644"/>
                  </a:lnTo>
                  <a:lnTo>
                    <a:pt x="0" y="5057644"/>
                  </a:lnTo>
                  <a:lnTo>
                    <a:pt x="0" y="4"/>
                  </a:lnTo>
                  <a:lnTo>
                    <a:pt x="0" y="4"/>
                  </a:lnTo>
                  <a:lnTo>
                    <a:pt x="591402" y="4"/>
                  </a:lnTo>
                  <a:cubicBezTo>
                    <a:pt x="598028" y="4"/>
                    <a:pt x="603400" y="377408"/>
                    <a:pt x="603400" y="842964"/>
                  </a:cubicBezTo>
                  <a:close/>
                </a:path>
              </a:pathLst>
            </a:cu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0" tIns="153281" rIns="277106" bIns="153281"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with the CP staff, to introduce the emergency preparedness strategy, allocate tasks from the action plan and officially launch the EPP. </a:t>
              </a:r>
              <a:endParaRPr lang="en-US" sz="1400" kern="1200" dirty="0">
                <a:latin typeface="+mn-lt"/>
              </a:endParaRPr>
            </a:p>
          </p:txBody>
        </p:sp>
        <p:sp>
          <p:nvSpPr>
            <p:cNvPr id="9" name="Freeform: Shape 8">
              <a:extLst>
                <a:ext uri="{FF2B5EF4-FFF2-40B4-BE49-F238E27FC236}">
                  <a16:creationId xmlns:a16="http://schemas.microsoft.com/office/drawing/2014/main" id="{E313C284-7E7D-45A0-A7B6-1BB73597046E}"/>
                </a:ext>
              </a:extLst>
            </p:cNvPr>
            <p:cNvSpPr/>
            <p:nvPr/>
          </p:nvSpPr>
          <p:spPr>
            <a:xfrm>
              <a:off x="617538" y="2163039"/>
              <a:ext cx="2844927" cy="754250"/>
            </a:xfrm>
            <a:custGeom>
              <a:avLst/>
              <a:gdLst>
                <a:gd name="connsiteX0" fmla="*/ 0 w 2844927"/>
                <a:gd name="connsiteY0" fmla="*/ 125711 h 754250"/>
                <a:gd name="connsiteX1" fmla="*/ 125711 w 2844927"/>
                <a:gd name="connsiteY1" fmla="*/ 0 h 754250"/>
                <a:gd name="connsiteX2" fmla="*/ 2719216 w 2844927"/>
                <a:gd name="connsiteY2" fmla="*/ 0 h 754250"/>
                <a:gd name="connsiteX3" fmla="*/ 2844927 w 2844927"/>
                <a:gd name="connsiteY3" fmla="*/ 125711 h 754250"/>
                <a:gd name="connsiteX4" fmla="*/ 2844927 w 2844927"/>
                <a:gd name="connsiteY4" fmla="*/ 628539 h 754250"/>
                <a:gd name="connsiteX5" fmla="*/ 2719216 w 2844927"/>
                <a:gd name="connsiteY5" fmla="*/ 754250 h 754250"/>
                <a:gd name="connsiteX6" fmla="*/ 125711 w 2844927"/>
                <a:gd name="connsiteY6" fmla="*/ 754250 h 754250"/>
                <a:gd name="connsiteX7" fmla="*/ 0 w 2844927"/>
                <a:gd name="connsiteY7" fmla="*/ 628539 h 754250"/>
                <a:gd name="connsiteX8" fmla="*/ 0 w 2844927"/>
                <a:gd name="connsiteY8" fmla="*/ 125711 h 75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927" h="754250">
                  <a:moveTo>
                    <a:pt x="0" y="125711"/>
                  </a:moveTo>
                  <a:cubicBezTo>
                    <a:pt x="0" y="56283"/>
                    <a:pt x="56283" y="0"/>
                    <a:pt x="125711" y="0"/>
                  </a:cubicBezTo>
                  <a:lnTo>
                    <a:pt x="2719216" y="0"/>
                  </a:lnTo>
                  <a:cubicBezTo>
                    <a:pt x="2788644" y="0"/>
                    <a:pt x="2844927" y="56283"/>
                    <a:pt x="2844927" y="125711"/>
                  </a:cubicBezTo>
                  <a:lnTo>
                    <a:pt x="2844927" y="628539"/>
                  </a:lnTo>
                  <a:cubicBezTo>
                    <a:pt x="2844927" y="697967"/>
                    <a:pt x="2788644" y="754250"/>
                    <a:pt x="2719216" y="754250"/>
                  </a:cubicBezTo>
                  <a:lnTo>
                    <a:pt x="125711" y="754250"/>
                  </a:lnTo>
                  <a:cubicBezTo>
                    <a:pt x="56283" y="754250"/>
                    <a:pt x="0" y="697967"/>
                    <a:pt x="0" y="628539"/>
                  </a:cubicBezTo>
                  <a:lnTo>
                    <a:pt x="0" y="125711"/>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01589" tIns="69204" rIns="101589" bIns="69204" numCol="1" spcCol="1270" anchor="ctr" anchorCtr="0">
              <a:noAutofit/>
            </a:bodyPr>
            <a:lstStyle/>
            <a:p>
              <a:pPr marL="0" lvl="0" indent="0" algn="ctr" defTabSz="755650">
                <a:lnSpc>
                  <a:spcPct val="90000"/>
                </a:lnSpc>
                <a:spcBef>
                  <a:spcPct val="0"/>
                </a:spcBef>
                <a:spcAft>
                  <a:spcPct val="35000"/>
                </a:spcAft>
                <a:buNone/>
              </a:pPr>
              <a:r>
                <a:rPr lang="en-GB" sz="1700" b="1" kern="1200" dirty="0"/>
                <a:t>EMERGENCY PREPAREDNESS BRIEFING</a:t>
              </a:r>
              <a:endParaRPr lang="en-US" sz="1700" kern="1200" dirty="0"/>
            </a:p>
          </p:txBody>
        </p:sp>
        <p:sp>
          <p:nvSpPr>
            <p:cNvPr id="10" name="Freeform: Shape 9">
              <a:extLst>
                <a:ext uri="{FF2B5EF4-FFF2-40B4-BE49-F238E27FC236}">
                  <a16:creationId xmlns:a16="http://schemas.microsoft.com/office/drawing/2014/main" id="{FE96DC18-446A-44CA-9B55-52AFF262554A}"/>
                </a:ext>
              </a:extLst>
            </p:cNvPr>
            <p:cNvSpPr/>
            <p:nvPr/>
          </p:nvSpPr>
          <p:spPr>
            <a:xfrm>
              <a:off x="3462464" y="3030429"/>
              <a:ext cx="5057648" cy="603400"/>
            </a:xfrm>
            <a:custGeom>
              <a:avLst/>
              <a:gdLst>
                <a:gd name="connsiteX0" fmla="*/ 100569 w 603400"/>
                <a:gd name="connsiteY0" fmla="*/ 0 h 5057648"/>
                <a:gd name="connsiteX1" fmla="*/ 502831 w 603400"/>
                <a:gd name="connsiteY1" fmla="*/ 0 h 5057648"/>
                <a:gd name="connsiteX2" fmla="*/ 603400 w 603400"/>
                <a:gd name="connsiteY2" fmla="*/ 100569 h 5057648"/>
                <a:gd name="connsiteX3" fmla="*/ 603400 w 603400"/>
                <a:gd name="connsiteY3" fmla="*/ 5057648 h 5057648"/>
                <a:gd name="connsiteX4" fmla="*/ 603400 w 603400"/>
                <a:gd name="connsiteY4" fmla="*/ 5057648 h 5057648"/>
                <a:gd name="connsiteX5" fmla="*/ 0 w 603400"/>
                <a:gd name="connsiteY5" fmla="*/ 5057648 h 5057648"/>
                <a:gd name="connsiteX6" fmla="*/ 0 w 603400"/>
                <a:gd name="connsiteY6" fmla="*/ 5057648 h 5057648"/>
                <a:gd name="connsiteX7" fmla="*/ 0 w 603400"/>
                <a:gd name="connsiteY7" fmla="*/ 100569 h 5057648"/>
                <a:gd name="connsiteX8" fmla="*/ 100569 w 603400"/>
                <a:gd name="connsiteY8" fmla="*/ 0 h 5057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3400" h="5057648">
                  <a:moveTo>
                    <a:pt x="603400" y="842964"/>
                  </a:moveTo>
                  <a:lnTo>
                    <a:pt x="603400" y="4214684"/>
                  </a:lnTo>
                  <a:cubicBezTo>
                    <a:pt x="603400" y="4680240"/>
                    <a:pt x="598028" y="5057644"/>
                    <a:pt x="591402" y="5057644"/>
                  </a:cubicBezTo>
                  <a:lnTo>
                    <a:pt x="0" y="5057644"/>
                  </a:lnTo>
                  <a:lnTo>
                    <a:pt x="0" y="5057644"/>
                  </a:lnTo>
                  <a:lnTo>
                    <a:pt x="0" y="4"/>
                  </a:lnTo>
                  <a:lnTo>
                    <a:pt x="0" y="4"/>
                  </a:lnTo>
                  <a:lnTo>
                    <a:pt x="591402" y="4"/>
                  </a:lnTo>
                  <a:cubicBezTo>
                    <a:pt x="598028" y="4"/>
                    <a:pt x="603400" y="377408"/>
                    <a:pt x="603400" y="842964"/>
                  </a:cubicBezTo>
                  <a:close/>
                </a:path>
              </a:pathLst>
            </a:custGeom>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0" tIns="153281" rIns="277106" bIns="153281"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for building the CP team’s capacities for emergency response, in sectors or themes that are relevant/in need</a:t>
              </a:r>
              <a:endParaRPr lang="en-US" sz="1400" kern="1200" dirty="0">
                <a:latin typeface="+mn-lt"/>
              </a:endParaRPr>
            </a:p>
          </p:txBody>
        </p:sp>
        <p:sp>
          <p:nvSpPr>
            <p:cNvPr id="11" name="Freeform: Shape 10">
              <a:extLst>
                <a:ext uri="{FF2B5EF4-FFF2-40B4-BE49-F238E27FC236}">
                  <a16:creationId xmlns:a16="http://schemas.microsoft.com/office/drawing/2014/main" id="{EC266B0C-525B-4AF4-835C-BC9567D86939}"/>
                </a:ext>
              </a:extLst>
            </p:cNvPr>
            <p:cNvSpPr/>
            <p:nvPr/>
          </p:nvSpPr>
          <p:spPr>
            <a:xfrm>
              <a:off x="617538" y="2955002"/>
              <a:ext cx="2844927" cy="754250"/>
            </a:xfrm>
            <a:custGeom>
              <a:avLst/>
              <a:gdLst>
                <a:gd name="connsiteX0" fmla="*/ 0 w 2844927"/>
                <a:gd name="connsiteY0" fmla="*/ 125711 h 754250"/>
                <a:gd name="connsiteX1" fmla="*/ 125711 w 2844927"/>
                <a:gd name="connsiteY1" fmla="*/ 0 h 754250"/>
                <a:gd name="connsiteX2" fmla="*/ 2719216 w 2844927"/>
                <a:gd name="connsiteY2" fmla="*/ 0 h 754250"/>
                <a:gd name="connsiteX3" fmla="*/ 2844927 w 2844927"/>
                <a:gd name="connsiteY3" fmla="*/ 125711 h 754250"/>
                <a:gd name="connsiteX4" fmla="*/ 2844927 w 2844927"/>
                <a:gd name="connsiteY4" fmla="*/ 628539 h 754250"/>
                <a:gd name="connsiteX5" fmla="*/ 2719216 w 2844927"/>
                <a:gd name="connsiteY5" fmla="*/ 754250 h 754250"/>
                <a:gd name="connsiteX6" fmla="*/ 125711 w 2844927"/>
                <a:gd name="connsiteY6" fmla="*/ 754250 h 754250"/>
                <a:gd name="connsiteX7" fmla="*/ 0 w 2844927"/>
                <a:gd name="connsiteY7" fmla="*/ 628539 h 754250"/>
                <a:gd name="connsiteX8" fmla="*/ 0 w 2844927"/>
                <a:gd name="connsiteY8" fmla="*/ 125711 h 75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927" h="754250">
                  <a:moveTo>
                    <a:pt x="0" y="125711"/>
                  </a:moveTo>
                  <a:cubicBezTo>
                    <a:pt x="0" y="56283"/>
                    <a:pt x="56283" y="0"/>
                    <a:pt x="125711" y="0"/>
                  </a:cubicBezTo>
                  <a:lnTo>
                    <a:pt x="2719216" y="0"/>
                  </a:lnTo>
                  <a:cubicBezTo>
                    <a:pt x="2788644" y="0"/>
                    <a:pt x="2844927" y="56283"/>
                    <a:pt x="2844927" y="125711"/>
                  </a:cubicBezTo>
                  <a:lnTo>
                    <a:pt x="2844927" y="628539"/>
                  </a:lnTo>
                  <a:cubicBezTo>
                    <a:pt x="2844927" y="697967"/>
                    <a:pt x="2788644" y="754250"/>
                    <a:pt x="2719216" y="754250"/>
                  </a:cubicBezTo>
                  <a:lnTo>
                    <a:pt x="125711" y="754250"/>
                  </a:lnTo>
                  <a:cubicBezTo>
                    <a:pt x="56283" y="754250"/>
                    <a:pt x="0" y="697967"/>
                    <a:pt x="0" y="628539"/>
                  </a:cubicBezTo>
                  <a:lnTo>
                    <a:pt x="0" y="12571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01589" tIns="69204" rIns="101589" bIns="69204" numCol="1" spcCol="1270" anchor="ctr" anchorCtr="0">
              <a:noAutofit/>
            </a:bodyPr>
            <a:lstStyle/>
            <a:p>
              <a:pPr marL="0" lvl="0" indent="0" algn="ctr" defTabSz="755650">
                <a:lnSpc>
                  <a:spcPct val="90000"/>
                </a:lnSpc>
                <a:spcBef>
                  <a:spcPct val="0"/>
                </a:spcBef>
                <a:spcAft>
                  <a:spcPct val="35000"/>
                </a:spcAft>
                <a:buNone/>
              </a:pPr>
              <a:r>
                <a:rPr lang="en-GB" sz="1700" b="1" kern="1200" dirty="0"/>
                <a:t>OPTIONAL TECHNICAL SESSIONS</a:t>
              </a:r>
              <a:r>
                <a:rPr lang="en-GB" sz="1700" kern="1200" dirty="0"/>
                <a:t> </a:t>
              </a:r>
              <a:endParaRPr lang="en-US" sz="1700" kern="1200" dirty="0"/>
            </a:p>
          </p:txBody>
        </p:sp>
        <p:sp>
          <p:nvSpPr>
            <p:cNvPr id="12" name="Freeform: Shape 11">
              <a:extLst>
                <a:ext uri="{FF2B5EF4-FFF2-40B4-BE49-F238E27FC236}">
                  <a16:creationId xmlns:a16="http://schemas.microsoft.com/office/drawing/2014/main" id="{252D63E0-601C-41CE-A97C-0AE64F5B8711}"/>
                </a:ext>
              </a:extLst>
            </p:cNvPr>
            <p:cNvSpPr/>
            <p:nvPr/>
          </p:nvSpPr>
          <p:spPr>
            <a:xfrm>
              <a:off x="3459686" y="3746964"/>
              <a:ext cx="5052709" cy="884296"/>
            </a:xfrm>
            <a:custGeom>
              <a:avLst/>
              <a:gdLst>
                <a:gd name="connsiteX0" fmla="*/ 147385 w 884295"/>
                <a:gd name="connsiteY0" fmla="*/ 0 h 5052708"/>
                <a:gd name="connsiteX1" fmla="*/ 736910 w 884295"/>
                <a:gd name="connsiteY1" fmla="*/ 0 h 5052708"/>
                <a:gd name="connsiteX2" fmla="*/ 884295 w 884295"/>
                <a:gd name="connsiteY2" fmla="*/ 147385 h 5052708"/>
                <a:gd name="connsiteX3" fmla="*/ 884295 w 884295"/>
                <a:gd name="connsiteY3" fmla="*/ 5052708 h 5052708"/>
                <a:gd name="connsiteX4" fmla="*/ 884295 w 884295"/>
                <a:gd name="connsiteY4" fmla="*/ 5052708 h 5052708"/>
                <a:gd name="connsiteX5" fmla="*/ 0 w 884295"/>
                <a:gd name="connsiteY5" fmla="*/ 5052708 h 5052708"/>
                <a:gd name="connsiteX6" fmla="*/ 0 w 884295"/>
                <a:gd name="connsiteY6" fmla="*/ 5052708 h 5052708"/>
                <a:gd name="connsiteX7" fmla="*/ 0 w 884295"/>
                <a:gd name="connsiteY7" fmla="*/ 147385 h 5052708"/>
                <a:gd name="connsiteX8" fmla="*/ 147385 w 884295"/>
                <a:gd name="connsiteY8" fmla="*/ 0 h 505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4295" h="5052708">
                  <a:moveTo>
                    <a:pt x="884295" y="842134"/>
                  </a:moveTo>
                  <a:lnTo>
                    <a:pt x="884295" y="4210574"/>
                  </a:lnTo>
                  <a:cubicBezTo>
                    <a:pt x="884295" y="4675667"/>
                    <a:pt x="872746" y="5052705"/>
                    <a:pt x="858500" y="5052705"/>
                  </a:cubicBezTo>
                  <a:lnTo>
                    <a:pt x="0" y="5052705"/>
                  </a:lnTo>
                  <a:lnTo>
                    <a:pt x="0" y="5052705"/>
                  </a:lnTo>
                  <a:lnTo>
                    <a:pt x="0" y="3"/>
                  </a:lnTo>
                  <a:lnTo>
                    <a:pt x="0" y="3"/>
                  </a:lnTo>
                  <a:lnTo>
                    <a:pt x="858500" y="3"/>
                  </a:lnTo>
                  <a:cubicBezTo>
                    <a:pt x="872746" y="3"/>
                    <a:pt x="884295" y="377041"/>
                    <a:pt x="884295" y="842134"/>
                  </a:cubicBezTo>
                  <a:close/>
                </a:path>
              </a:pathLst>
            </a:cu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66993" rIns="290818" bIns="166994"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most important is the subsequent implementation of the action plan and the regular update of the EPP</a:t>
              </a:r>
              <a:endParaRPr lang="en-US" sz="1400" kern="1200" dirty="0">
                <a:latin typeface="+mn-lt"/>
              </a:endParaRPr>
            </a:p>
            <a:p>
              <a:pPr marL="114300" lvl="1" indent="-114300" algn="l" defTabSz="622300">
                <a:lnSpc>
                  <a:spcPct val="90000"/>
                </a:lnSpc>
                <a:spcBef>
                  <a:spcPct val="0"/>
                </a:spcBef>
                <a:spcAft>
                  <a:spcPct val="15000"/>
                </a:spcAft>
                <a:buNone/>
              </a:pPr>
              <a:r>
                <a:rPr lang="en-GB" sz="1400" b="1" kern="1200" dirty="0"/>
                <a:t>Without follow-up and update, the EPP loses all significance and remains a useless piece of paper.</a:t>
              </a:r>
              <a:r>
                <a:rPr lang="en-GB" sz="1400" u="sng" kern="1200" dirty="0"/>
                <a:t> </a:t>
              </a:r>
              <a:endParaRPr lang="en-US" sz="1400" kern="1200" dirty="0">
                <a:latin typeface="+mn-lt"/>
              </a:endParaRPr>
            </a:p>
          </p:txBody>
        </p:sp>
        <p:sp>
          <p:nvSpPr>
            <p:cNvPr id="13" name="Freeform: Shape 12">
              <a:extLst>
                <a:ext uri="{FF2B5EF4-FFF2-40B4-BE49-F238E27FC236}">
                  <a16:creationId xmlns:a16="http://schemas.microsoft.com/office/drawing/2014/main" id="{3202D03C-CAD3-4457-AAAB-4819081F3863}"/>
                </a:ext>
              </a:extLst>
            </p:cNvPr>
            <p:cNvSpPr/>
            <p:nvPr/>
          </p:nvSpPr>
          <p:spPr>
            <a:xfrm>
              <a:off x="617538" y="3811988"/>
              <a:ext cx="2842148" cy="754250"/>
            </a:xfrm>
            <a:custGeom>
              <a:avLst/>
              <a:gdLst>
                <a:gd name="connsiteX0" fmla="*/ 0 w 2842148"/>
                <a:gd name="connsiteY0" fmla="*/ 125711 h 754250"/>
                <a:gd name="connsiteX1" fmla="*/ 125711 w 2842148"/>
                <a:gd name="connsiteY1" fmla="*/ 0 h 754250"/>
                <a:gd name="connsiteX2" fmla="*/ 2716437 w 2842148"/>
                <a:gd name="connsiteY2" fmla="*/ 0 h 754250"/>
                <a:gd name="connsiteX3" fmla="*/ 2842148 w 2842148"/>
                <a:gd name="connsiteY3" fmla="*/ 125711 h 754250"/>
                <a:gd name="connsiteX4" fmla="*/ 2842148 w 2842148"/>
                <a:gd name="connsiteY4" fmla="*/ 628539 h 754250"/>
                <a:gd name="connsiteX5" fmla="*/ 2716437 w 2842148"/>
                <a:gd name="connsiteY5" fmla="*/ 754250 h 754250"/>
                <a:gd name="connsiteX6" fmla="*/ 125711 w 2842148"/>
                <a:gd name="connsiteY6" fmla="*/ 754250 h 754250"/>
                <a:gd name="connsiteX7" fmla="*/ 0 w 2842148"/>
                <a:gd name="connsiteY7" fmla="*/ 628539 h 754250"/>
                <a:gd name="connsiteX8" fmla="*/ 0 w 2842148"/>
                <a:gd name="connsiteY8" fmla="*/ 125711 h 75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2148" h="754250">
                  <a:moveTo>
                    <a:pt x="0" y="125711"/>
                  </a:moveTo>
                  <a:cubicBezTo>
                    <a:pt x="0" y="56283"/>
                    <a:pt x="56283" y="0"/>
                    <a:pt x="125711" y="0"/>
                  </a:cubicBezTo>
                  <a:lnTo>
                    <a:pt x="2716437" y="0"/>
                  </a:lnTo>
                  <a:cubicBezTo>
                    <a:pt x="2785865" y="0"/>
                    <a:pt x="2842148" y="56283"/>
                    <a:pt x="2842148" y="125711"/>
                  </a:cubicBezTo>
                  <a:lnTo>
                    <a:pt x="2842148" y="628539"/>
                  </a:lnTo>
                  <a:cubicBezTo>
                    <a:pt x="2842148" y="697967"/>
                    <a:pt x="2785865" y="754250"/>
                    <a:pt x="2716437" y="754250"/>
                  </a:cubicBezTo>
                  <a:lnTo>
                    <a:pt x="125711" y="754250"/>
                  </a:lnTo>
                  <a:cubicBezTo>
                    <a:pt x="56283" y="754250"/>
                    <a:pt x="0" y="697967"/>
                    <a:pt x="0" y="628539"/>
                  </a:cubicBezTo>
                  <a:lnTo>
                    <a:pt x="0" y="125711"/>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01589" tIns="69204" rIns="101589" bIns="69204" numCol="1" spcCol="1270" anchor="ctr" anchorCtr="0">
              <a:noAutofit/>
            </a:bodyPr>
            <a:lstStyle/>
            <a:p>
              <a:pPr marL="0" lvl="0" indent="0" algn="ctr" defTabSz="755650">
                <a:lnSpc>
                  <a:spcPct val="90000"/>
                </a:lnSpc>
                <a:spcBef>
                  <a:spcPct val="0"/>
                </a:spcBef>
                <a:spcAft>
                  <a:spcPct val="35000"/>
                </a:spcAft>
                <a:buNone/>
              </a:pPr>
              <a:r>
                <a:rPr lang="en-GB" sz="1700" b="1" kern="1200" dirty="0"/>
                <a:t>ACTION PLAN IMPLEMENTATION</a:t>
              </a:r>
              <a:endParaRPr lang="en-US" sz="1700" kern="1200" dirty="0"/>
            </a:p>
          </p:txBody>
        </p:sp>
      </p:grpSp>
      <p:pic>
        <p:nvPicPr>
          <p:cNvPr id="6" name="Picture 2" descr="Gear, Teamwork, Motor, Machinery">
            <a:extLst>
              <a:ext uri="{FF2B5EF4-FFF2-40B4-BE49-F238E27FC236}">
                <a16:creationId xmlns:a16="http://schemas.microsoft.com/office/drawing/2014/main" id="{73369ED5-3284-4B85-9217-49B00AD4644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8344" y="171847"/>
            <a:ext cx="1017258" cy="1017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363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0CADD-FE9E-43F0-85CF-111D1FEA23AD}"/>
              </a:ext>
            </a:extLst>
          </p:cNvPr>
          <p:cNvSpPr>
            <a:spLocks noGrp="1"/>
          </p:cNvSpPr>
          <p:nvPr>
            <p:ph type="title"/>
          </p:nvPr>
        </p:nvSpPr>
        <p:spPr/>
        <p:txBody>
          <a:bodyPr/>
          <a:lstStyle/>
          <a:p>
            <a:r>
              <a:rPr lang="en-US" dirty="0"/>
              <a:t>What is the Emergency Response Team (ERT)</a:t>
            </a:r>
          </a:p>
        </p:txBody>
      </p:sp>
      <p:sp>
        <p:nvSpPr>
          <p:cNvPr id="3" name="Content Placeholder 2">
            <a:extLst>
              <a:ext uri="{FF2B5EF4-FFF2-40B4-BE49-F238E27FC236}">
                <a16:creationId xmlns:a16="http://schemas.microsoft.com/office/drawing/2014/main" id="{0391AA93-A5B8-4B1A-855D-699E914A1D7D}"/>
              </a:ext>
            </a:extLst>
          </p:cNvPr>
          <p:cNvSpPr>
            <a:spLocks noGrp="1"/>
          </p:cNvSpPr>
          <p:nvPr>
            <p:ph sz="quarter" idx="13"/>
          </p:nvPr>
        </p:nvSpPr>
        <p:spPr>
          <a:xfrm>
            <a:off x="599207" y="1215232"/>
            <a:ext cx="7902575" cy="3263504"/>
          </a:xfrm>
        </p:spPr>
        <p:txBody>
          <a:bodyPr/>
          <a:lstStyle/>
          <a:p>
            <a:r>
              <a:rPr lang="en-US" b="1" dirty="0"/>
              <a:t>ERT</a:t>
            </a:r>
            <a:r>
              <a:rPr lang="en-US" dirty="0"/>
              <a:t> </a:t>
            </a:r>
            <a:r>
              <a:rPr lang="en-GB" dirty="0"/>
              <a:t>is a “dormant” team whose role may be activated when a disaster strikes</a:t>
            </a:r>
          </a:p>
          <a:p>
            <a:r>
              <a:rPr lang="en-GB" dirty="0"/>
              <a:t>Members of the ERT are identified by senior management but all members of the ERT should be volunteers and freely agree to be part of the ERT. </a:t>
            </a:r>
            <a:endParaRPr lang="en-US" dirty="0"/>
          </a:p>
          <a:p>
            <a:r>
              <a:rPr lang="en-GB" dirty="0"/>
              <a:t>Each CP defines the </a:t>
            </a:r>
            <a:r>
              <a:rPr lang="en-GB" b="1" dirty="0"/>
              <a:t>structure of its ERT</a:t>
            </a:r>
            <a:r>
              <a:rPr lang="en-GB" dirty="0"/>
              <a:t>, however it is recommended to </a:t>
            </a:r>
            <a:endParaRPr lang="en-US" dirty="0"/>
          </a:p>
          <a:p>
            <a:pPr lvl="1"/>
            <a:r>
              <a:rPr lang="en-GB" dirty="0"/>
              <a:t>Include senior staff from logistics, finance &amp; admin, security, programs and MEAL;</a:t>
            </a:r>
            <a:endParaRPr lang="en-US" dirty="0"/>
          </a:p>
          <a:p>
            <a:pPr lvl="1"/>
            <a:r>
              <a:rPr lang="en-GB" dirty="0"/>
              <a:t>Include both national and international staff;</a:t>
            </a:r>
            <a:endParaRPr lang="en-US" dirty="0"/>
          </a:p>
          <a:p>
            <a:pPr lvl="1"/>
            <a:r>
              <a:rPr lang="en-GB" dirty="0"/>
              <a:t>Nominate an ERT lead. </a:t>
            </a:r>
            <a:endParaRPr lang="en-US" dirty="0"/>
          </a:p>
        </p:txBody>
      </p:sp>
    </p:spTree>
    <p:extLst>
      <p:ext uri="{BB962C8B-B14F-4D97-AF65-F5344CB8AC3E}">
        <p14:creationId xmlns:p14="http://schemas.microsoft.com/office/powerpoint/2010/main" val="1219154114"/>
      </p:ext>
    </p:extLst>
  </p:cSld>
  <p:clrMapOvr>
    <a:masterClrMapping/>
  </p:clrMapOvr>
</p:sld>
</file>

<file path=ppt/theme/theme1.xml><?xml version="1.0" encoding="utf-8"?>
<a:theme xmlns:a="http://schemas.openxmlformats.org/drawingml/2006/main" name="Snímky s texty/obrazy">
  <a:themeElements>
    <a:clrScheme name="PIN Basic Colours POWERPOINT">
      <a:dk1>
        <a:sysClr val="windowText" lastClr="000000"/>
      </a:dk1>
      <a:lt1>
        <a:sysClr val="window" lastClr="FFFFFF"/>
      </a:lt1>
      <a:dk2>
        <a:srgbClr val="14418B"/>
      </a:dk2>
      <a:lt2>
        <a:srgbClr val="E8E9E9"/>
      </a:lt2>
      <a:accent1>
        <a:srgbClr val="14418B"/>
      </a:accent1>
      <a:accent2>
        <a:srgbClr val="EB5A4A"/>
      </a:accent2>
      <a:accent3>
        <a:srgbClr val="F9B000"/>
      </a:accent3>
      <a:accent4>
        <a:srgbClr val="49BDCF"/>
      </a:accent4>
      <a:accent5>
        <a:srgbClr val="43B386"/>
      </a:accent5>
      <a:accent6>
        <a:srgbClr val="E94161"/>
      </a:accent6>
      <a:hlink>
        <a:srgbClr val="14418B"/>
      </a:hlink>
      <a:folHlink>
        <a:srgbClr val="8E8D8D"/>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template-POWERPOINT basic EN.potx" id="{5B53625B-C775-46A3-BE5B-558D76BBAA78}" vid="{31624707-BB9C-46F7-BA6E-2FFD2F295DA8}"/>
    </a:ext>
  </a:extLst>
</a:theme>
</file>

<file path=ppt/theme/theme2.xml><?xml version="1.0" encoding="utf-8"?>
<a:theme xmlns:a="http://schemas.openxmlformats.org/drawingml/2006/main" name="Předělové snímky PIN">
  <a:themeElements>
    <a:clrScheme name="PIN Basic Colours POWERPOINT">
      <a:dk1>
        <a:sysClr val="windowText" lastClr="000000"/>
      </a:dk1>
      <a:lt1>
        <a:sysClr val="window" lastClr="FFFFFF"/>
      </a:lt1>
      <a:dk2>
        <a:srgbClr val="14418B"/>
      </a:dk2>
      <a:lt2>
        <a:srgbClr val="E8E9E9"/>
      </a:lt2>
      <a:accent1>
        <a:srgbClr val="14418B"/>
      </a:accent1>
      <a:accent2>
        <a:srgbClr val="EB5A4A"/>
      </a:accent2>
      <a:accent3>
        <a:srgbClr val="F9B000"/>
      </a:accent3>
      <a:accent4>
        <a:srgbClr val="49BDCF"/>
      </a:accent4>
      <a:accent5>
        <a:srgbClr val="43B386"/>
      </a:accent5>
      <a:accent6>
        <a:srgbClr val="E94161"/>
      </a:accent6>
      <a:hlink>
        <a:srgbClr val="14418B"/>
      </a:hlink>
      <a:folHlink>
        <a:srgbClr val="8E8D8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template-POWERPOINT basic EN.potx" id="{5B53625B-C775-46A3-BE5B-558D76BBAA78}" vid="{D8934042-627A-4D4D-88B0-396194936E63}"/>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cf606e60-e598-4abb-ad22-18d289650250">
      <UserInfo>
        <DisplayName>Kocian Tomáš</DisplayName>
        <AccountId>752</AccountId>
        <AccountType/>
      </UserInfo>
      <UserInfo>
        <DisplayName>Guevarra Gilbert</DisplayName>
        <AccountId>22356</AccountId>
        <AccountType/>
      </UserInfo>
      <UserInfo>
        <DisplayName>Ramos Rona Raisa</DisplayName>
        <AccountId>22612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9C4F2AF68766C14D894FB1E19F30740E" ma:contentTypeVersion="12" ma:contentTypeDescription="Vytvoří nový dokument" ma:contentTypeScope="" ma:versionID="538eddc2bc42e131809f4bf560b6007b">
  <xsd:schema xmlns:xsd="http://www.w3.org/2001/XMLSchema" xmlns:xs="http://www.w3.org/2001/XMLSchema" xmlns:p="http://schemas.microsoft.com/office/2006/metadata/properties" xmlns:ns3="945a7482-fa16-4f6f-8c5a-947759753b79" xmlns:ns4="cf606e60-e598-4abb-ad22-18d289650250" targetNamespace="http://schemas.microsoft.com/office/2006/metadata/properties" ma:root="true" ma:fieldsID="7d69351194c16d63b1b0c98df51fb284" ns3:_="" ns4:_="">
    <xsd:import namespace="945a7482-fa16-4f6f-8c5a-947759753b79"/>
    <xsd:import namespace="cf606e60-e598-4abb-ad22-18d28965025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5a7482-fa16-4f6f-8c5a-947759753b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f606e60-e598-4abb-ad22-18d289650250" elementFormDefault="qualified">
    <xsd:import namespace="http://schemas.microsoft.com/office/2006/documentManagement/types"/>
    <xsd:import namespace="http://schemas.microsoft.com/office/infopath/2007/PartnerControls"/>
    <xsd:element name="SharedWithUsers" ma:index="12"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dílené s podrobnostmi" ma:internalName="SharedWithDetails" ma:readOnly="true">
      <xsd:simpleType>
        <xsd:restriction base="dms:Note">
          <xsd:maxLength value="255"/>
        </xsd:restriction>
      </xsd:simpleType>
    </xsd:element>
    <xsd:element name="SharingHintHash" ma:index="14" nillable="true" ma:displayName="Hodnota hash upozornění na sdílení"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6D26C0-221B-470F-A71C-1525BDAA0711}">
  <ds:schemaRefs>
    <ds:schemaRef ds:uri="http://schemas.microsoft.com/sharepoint/v3/contenttype/forms"/>
  </ds:schemaRefs>
</ds:datastoreItem>
</file>

<file path=customXml/itemProps2.xml><?xml version="1.0" encoding="utf-8"?>
<ds:datastoreItem xmlns:ds="http://schemas.openxmlformats.org/officeDocument/2006/customXml" ds:itemID="{CA6FA1A2-CA24-422B-A677-5C1E827AB95D}">
  <ds:schemaRefs>
    <ds:schemaRef ds:uri="http://schemas.openxmlformats.org/package/2006/metadata/core-properties"/>
    <ds:schemaRef ds:uri="http://purl.org/dc/terms/"/>
    <ds:schemaRef ds:uri="http://schemas.microsoft.com/office/2006/documentManagement/types"/>
    <ds:schemaRef ds:uri="http://purl.org/dc/dcmitype/"/>
    <ds:schemaRef ds:uri="http://schemas.microsoft.com/office/infopath/2007/PartnerControls"/>
    <ds:schemaRef ds:uri="http://www.w3.org/XML/1998/namespace"/>
    <ds:schemaRef ds:uri="http://purl.org/dc/elements/1.1/"/>
    <ds:schemaRef ds:uri="cf606e60-e598-4abb-ad22-18d289650250"/>
    <ds:schemaRef ds:uri="945a7482-fa16-4f6f-8c5a-947759753b79"/>
    <ds:schemaRef ds:uri="http://schemas.microsoft.com/office/2006/metadata/properties"/>
  </ds:schemaRefs>
</ds:datastoreItem>
</file>

<file path=customXml/itemProps3.xml><?xml version="1.0" encoding="utf-8"?>
<ds:datastoreItem xmlns:ds="http://schemas.openxmlformats.org/officeDocument/2006/customXml" ds:itemID="{F8AD3ACA-F440-4DC2-B2A0-C9391DC43A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5a7482-fa16-4f6f-8c5a-947759753b79"/>
    <ds:schemaRef ds:uri="cf606e60-e598-4abb-ad22-18d2896502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1351</Words>
  <Application>Microsoft Office PowerPoint</Application>
  <PresentationFormat>On-screen Show (16:9)</PresentationFormat>
  <Paragraphs>120</Paragraphs>
  <Slides>15</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ＭＳ Ｐゴシック</vt:lpstr>
      <vt:lpstr>Arial</vt:lpstr>
      <vt:lpstr>Calibri</vt:lpstr>
      <vt:lpstr>Times New Roman</vt:lpstr>
      <vt:lpstr>Wingdings</vt:lpstr>
      <vt:lpstr>Snímky s texty/obrazy</vt:lpstr>
      <vt:lpstr>Předělové snímky PIN</vt:lpstr>
      <vt:lpstr>Emergency Preparedness Planning</vt:lpstr>
      <vt:lpstr>Agenda</vt:lpstr>
      <vt:lpstr>Participation rules</vt:lpstr>
      <vt:lpstr>Step 1:  Introduction to emergency preparedness planning </vt:lpstr>
      <vt:lpstr>EPP : Emergency Preparedness Planning</vt:lpstr>
      <vt:lpstr>EPP includes</vt:lpstr>
      <vt:lpstr>EPP should be</vt:lpstr>
      <vt:lpstr>4 step process</vt:lpstr>
      <vt:lpstr>What is the Emergency Response Team (ERT)</vt:lpstr>
      <vt:lpstr>PowerPoint Presentation</vt:lpstr>
      <vt:lpstr>ERT responsibilities</vt:lpstr>
      <vt:lpstr>Responsibilities</vt:lpstr>
      <vt:lpstr>Follow-up</vt:lpstr>
      <vt:lpstr>Questions?</vt:lpstr>
      <vt:lpstr>Thank you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of the presentation</dc:title>
  <dc:creator/>
  <cp:lastModifiedBy/>
  <cp:revision>2</cp:revision>
  <dcterms:created xsi:type="dcterms:W3CDTF">2022-09-10T16:24:39Z</dcterms:created>
  <dcterms:modified xsi:type="dcterms:W3CDTF">2023-07-14T12:28:59Z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0x0101009C4F2AF68766C14D894FB1E19F30740E</vt:lpwstr>
  </property>
</Properties>
</file>