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47" r:id="rId4"/>
    <p:sldMasterId id="2147483769" r:id="rId5"/>
  </p:sldMasterIdLst>
  <p:notesMasterIdLst>
    <p:notesMasterId r:id="rId19"/>
  </p:notesMasterIdLst>
  <p:handoutMasterIdLst>
    <p:handoutMasterId r:id="rId20"/>
  </p:handoutMasterIdLst>
  <p:sldIdLst>
    <p:sldId id="275" r:id="rId6"/>
    <p:sldId id="773" r:id="rId7"/>
    <p:sldId id="790" r:id="rId8"/>
    <p:sldId id="791" r:id="rId9"/>
    <p:sldId id="792" r:id="rId10"/>
    <p:sldId id="793" r:id="rId11"/>
    <p:sldId id="787" r:id="rId12"/>
    <p:sldId id="796" r:id="rId13"/>
    <p:sldId id="797" r:id="rId14"/>
    <p:sldId id="798" r:id="rId15"/>
    <p:sldId id="794" r:id="rId16"/>
    <p:sldId id="795" r:id="rId17"/>
    <p:sldId id="278" r:id="rId18"/>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49" userDrawn="1">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14418B"/>
    <a:srgbClr val="F9B000"/>
    <a:srgbClr val="FFFFFF"/>
    <a:srgbClr val="73B6AF"/>
    <a:srgbClr val="EEF3FC"/>
    <a:srgbClr val="2C539D"/>
    <a:srgbClr val="68B1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Střední styl 1 – zvýraznění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Světlý styl 3 – zvýraznění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82314" autoAdjust="0"/>
  </p:normalViewPr>
  <p:slideViewPr>
    <p:cSldViewPr>
      <p:cViewPr varScale="1">
        <p:scale>
          <a:sx n="70" d="100"/>
          <a:sy n="70" d="100"/>
        </p:scale>
        <p:origin x="1132" y="44"/>
      </p:cViewPr>
      <p:guideLst>
        <p:guide orient="horz" pos="849"/>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4" d="100"/>
          <a:sy n="84" d="100"/>
        </p:scale>
        <p:origin x="289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A074530-62B5-4946-899E-989C8C21C67A}" type="datetimeFigureOut">
              <a:rPr lang="cs-CZ" smtClean="0"/>
              <a:t>02.08.2023</a:t>
            </a:fld>
            <a:endParaRPr lang="cs-CZ"/>
          </a:p>
        </p:txBody>
      </p:sp>
      <p:sp>
        <p:nvSpPr>
          <p:cNvPr id="4" name="Zástupný symbol pro zápatí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dirty="0"/>
          </a:p>
        </p:txBody>
      </p:sp>
      <p:sp>
        <p:nvSpPr>
          <p:cNvPr id="5" name="Zástupný symbol pro číslo snímku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9010A0F-8974-4FBE-83E2-D671DC57D6DC}" type="slidenum">
              <a:rPr lang="cs-CZ" smtClean="0"/>
              <a:t>‹#›</a:t>
            </a:fld>
            <a:endParaRPr lang="cs-CZ"/>
          </a:p>
        </p:txBody>
      </p:sp>
    </p:spTree>
    <p:extLst>
      <p:ext uri="{BB962C8B-B14F-4D97-AF65-F5344CB8AC3E}">
        <p14:creationId xmlns:p14="http://schemas.microsoft.com/office/powerpoint/2010/main" val="24795238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310C1676-75CC-47DF-B6F8-7B04CEB5C258}" type="datetimeFigureOut">
              <a:rPr lang="cs-CZ"/>
              <a:pPr>
                <a:defRPr/>
              </a:pPr>
              <a:t>02.08.2023</a:t>
            </a:fld>
            <a:endParaRPr lang="cs-CZ"/>
          </a:p>
        </p:txBody>
      </p:sp>
      <p:sp>
        <p:nvSpPr>
          <p:cNvPr id="4" name="Zástupný symbol pro obrázek snímku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cs-CZ" noProof="0"/>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cs-CZ" noProof="0"/>
              <a:t>Kliknutím lze upravit styly předlohy textu.</a:t>
            </a:r>
          </a:p>
          <a:p>
            <a:pPr lvl="1"/>
            <a:r>
              <a:rPr lang="cs-CZ" noProof="0"/>
              <a:t>Druhá úroveň</a:t>
            </a:r>
          </a:p>
          <a:p>
            <a:pPr lvl="2"/>
            <a:r>
              <a:rPr lang="cs-CZ" noProof="0"/>
              <a:t>Třetí úroveň</a:t>
            </a:r>
          </a:p>
          <a:p>
            <a:pPr lvl="3"/>
            <a:r>
              <a:rPr lang="cs-CZ" noProof="0"/>
              <a:t>Čtvrtá úroveň</a:t>
            </a:r>
          </a:p>
          <a:p>
            <a:pPr lvl="4"/>
            <a:r>
              <a:rPr lang="cs-CZ" noProof="0"/>
              <a:t>Pátá úroveň</a:t>
            </a:r>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2264F2C3-F260-4FCF-8ABC-65A4DB4F2F1F}" type="slidenum">
              <a:rPr lang="cs-CZ"/>
              <a:pPr>
                <a:defRPr/>
              </a:pPr>
              <a:t>‹#›</a:t>
            </a:fld>
            <a:endParaRPr lang="cs-CZ"/>
          </a:p>
        </p:txBody>
      </p:sp>
    </p:spTree>
    <p:extLst>
      <p:ext uri="{BB962C8B-B14F-4D97-AF65-F5344CB8AC3E}">
        <p14:creationId xmlns:p14="http://schemas.microsoft.com/office/powerpoint/2010/main" val="197613763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BHA project, EWS refers to alarm systems to ensure that people are alerted on time in case of an approaching danger – floods, violence, etc. </a:t>
            </a:r>
          </a:p>
          <a:p>
            <a:r>
              <a:rPr lang="en-US" dirty="0"/>
              <a:t>In the broader humanitarian sector, EWS generally refers to the systems, networks or platforms that </a:t>
            </a:r>
            <a:r>
              <a:rPr lang="en-US" sz="1200" b="0" i="0" kern="1200" dirty="0">
                <a:solidFill>
                  <a:schemeClr val="tx1"/>
                </a:solidFill>
                <a:effectLst/>
                <a:latin typeface="+mn-lt"/>
                <a:ea typeface="+mn-ea"/>
                <a:cs typeface="+mn-cs"/>
              </a:rPr>
              <a:t>monitor specific triggers or risks round-the-clock and prompt authorities, communities, and businesses with vital information when a potential threat is detected</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2264F2C3-F260-4FCF-8ABC-65A4DB4F2F1F}" type="slidenum">
              <a:rPr lang="cs-CZ" smtClean="0"/>
              <a:pPr>
                <a:defRPr/>
              </a:pPr>
              <a:t>2</a:t>
            </a:fld>
            <a:endParaRPr lang="cs-CZ"/>
          </a:p>
        </p:txBody>
      </p:sp>
    </p:spTree>
    <p:extLst>
      <p:ext uri="{BB962C8B-B14F-4D97-AF65-F5344CB8AC3E}">
        <p14:creationId xmlns:p14="http://schemas.microsoft.com/office/powerpoint/2010/main" val="38534914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264F2C3-F260-4FCF-8ABC-65A4DB4F2F1F}" type="slidenum">
              <a:rPr lang="cs-CZ" smtClean="0"/>
              <a:pPr>
                <a:defRPr/>
              </a:pPr>
              <a:t>12</a:t>
            </a:fld>
            <a:endParaRPr lang="cs-CZ"/>
          </a:p>
        </p:txBody>
      </p:sp>
    </p:spTree>
    <p:extLst>
      <p:ext uri="{BB962C8B-B14F-4D97-AF65-F5344CB8AC3E}">
        <p14:creationId xmlns:p14="http://schemas.microsoft.com/office/powerpoint/2010/main" val="32129534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fontAlgn="base">
              <a:buAutoNum type="arabicPeriod"/>
            </a:pPr>
            <a:r>
              <a:rPr lang="en-US" sz="1200" b="0" i="0" kern="1200" dirty="0">
                <a:solidFill>
                  <a:schemeClr val="tx1"/>
                </a:solidFill>
                <a:effectLst/>
                <a:latin typeface="+mn-lt"/>
                <a:ea typeface="+mn-ea"/>
                <a:cs typeface="+mn-cs"/>
              </a:rPr>
              <a:t>Disaster risk knowledge = understanding of which risks a community is exposed to, based on the systematic collection of data and disaster risk assessments</a:t>
            </a:r>
          </a:p>
          <a:p>
            <a:pPr marL="228600" indent="-228600" fontAlgn="base">
              <a:buAutoNum type="arabicPeriod"/>
            </a:pPr>
            <a:r>
              <a:rPr lang="en-US" sz="1200" b="0" i="0" kern="1200" dirty="0">
                <a:solidFill>
                  <a:schemeClr val="tx1"/>
                </a:solidFill>
                <a:effectLst/>
                <a:latin typeface="+mn-lt"/>
                <a:ea typeface="+mn-ea"/>
                <a:cs typeface="+mn-cs"/>
              </a:rPr>
              <a:t>Detection, monitoring, analysis, and forecasting of the hazards and possible consequences</a:t>
            </a:r>
          </a:p>
          <a:p>
            <a:pPr marL="228600" indent="-228600" fontAlgn="base">
              <a:buAutoNum type="arabicPeriod"/>
            </a:pPr>
            <a:r>
              <a:rPr lang="en-US" sz="1200" b="0" i="0" kern="1200" dirty="0">
                <a:solidFill>
                  <a:schemeClr val="tx1"/>
                </a:solidFill>
                <a:effectLst/>
                <a:latin typeface="+mn-lt"/>
                <a:ea typeface="+mn-ea"/>
                <a:cs typeface="+mn-cs"/>
              </a:rPr>
              <a:t>Dissemination and communication, by an official source, of authoritative, timely, accurate, and actionable warnings and associated information on the likelihood and impact</a:t>
            </a:r>
          </a:p>
          <a:p>
            <a:pPr marL="228600" indent="-228600" fontAlgn="base">
              <a:buAutoNum type="arabicPeriod"/>
            </a:pPr>
            <a:r>
              <a:rPr lang="en-US" sz="1200" b="0" i="0" kern="1200" dirty="0">
                <a:solidFill>
                  <a:schemeClr val="tx1"/>
                </a:solidFill>
                <a:effectLst/>
                <a:latin typeface="+mn-lt"/>
                <a:ea typeface="+mn-ea"/>
                <a:cs typeface="+mn-cs"/>
              </a:rPr>
              <a:t>Preparedness at all levels to respond to the warnings received</a:t>
            </a:r>
          </a:p>
          <a:p>
            <a:endParaRPr lang="en-US" dirty="0"/>
          </a:p>
        </p:txBody>
      </p:sp>
      <p:sp>
        <p:nvSpPr>
          <p:cNvPr id="4" name="Slide Number Placeholder 3"/>
          <p:cNvSpPr>
            <a:spLocks noGrp="1"/>
          </p:cNvSpPr>
          <p:nvPr>
            <p:ph type="sldNum" sz="quarter" idx="5"/>
          </p:nvPr>
        </p:nvSpPr>
        <p:spPr/>
        <p:txBody>
          <a:bodyPr/>
          <a:lstStyle/>
          <a:p>
            <a:pPr>
              <a:defRPr/>
            </a:pPr>
            <a:fld id="{2264F2C3-F260-4FCF-8ABC-65A4DB4F2F1F}" type="slidenum">
              <a:rPr lang="cs-CZ" smtClean="0"/>
              <a:pPr>
                <a:defRPr/>
              </a:pPr>
              <a:t>3</a:t>
            </a:fld>
            <a:endParaRPr lang="cs-CZ"/>
          </a:p>
        </p:txBody>
      </p:sp>
    </p:spTree>
    <p:extLst>
      <p:ext uri="{BB962C8B-B14F-4D97-AF65-F5344CB8AC3E}">
        <p14:creationId xmlns:p14="http://schemas.microsoft.com/office/powerpoint/2010/main" val="16875285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https://www.tomorrow.io/blog/early-warning-systems-and-disaster-risk-reduction-a-comprehensive-guide/ </a:t>
            </a:r>
          </a:p>
        </p:txBody>
      </p:sp>
      <p:sp>
        <p:nvSpPr>
          <p:cNvPr id="4" name="Slide Number Placeholder 3"/>
          <p:cNvSpPr>
            <a:spLocks noGrp="1"/>
          </p:cNvSpPr>
          <p:nvPr>
            <p:ph type="sldNum" sz="quarter" idx="5"/>
          </p:nvPr>
        </p:nvSpPr>
        <p:spPr/>
        <p:txBody>
          <a:bodyPr/>
          <a:lstStyle/>
          <a:p>
            <a:pPr>
              <a:defRPr/>
            </a:pPr>
            <a:fld id="{2264F2C3-F260-4FCF-8ABC-65A4DB4F2F1F}" type="slidenum">
              <a:rPr lang="cs-CZ" smtClean="0"/>
              <a:pPr>
                <a:defRPr/>
              </a:pPr>
              <a:t>4</a:t>
            </a:fld>
            <a:endParaRPr lang="cs-CZ"/>
          </a:p>
        </p:txBody>
      </p:sp>
    </p:spTree>
    <p:extLst>
      <p:ext uri="{BB962C8B-B14F-4D97-AF65-F5344CB8AC3E}">
        <p14:creationId xmlns:p14="http://schemas.microsoft.com/office/powerpoint/2010/main" val="25441357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264F2C3-F260-4FCF-8ABC-65A4DB4F2F1F}" type="slidenum">
              <a:rPr lang="cs-CZ" smtClean="0"/>
              <a:pPr>
                <a:defRPr/>
              </a:pPr>
              <a:t>5</a:t>
            </a:fld>
            <a:endParaRPr lang="cs-CZ"/>
          </a:p>
        </p:txBody>
      </p:sp>
    </p:spTree>
    <p:extLst>
      <p:ext uri="{BB962C8B-B14F-4D97-AF65-F5344CB8AC3E}">
        <p14:creationId xmlns:p14="http://schemas.microsoft.com/office/powerpoint/2010/main" val="35549567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Sophisticated EWS requiring advanced capabilities (</a:t>
            </a:r>
            <a:r>
              <a:rPr lang="en-US" dirty="0" err="1"/>
              <a:t>Eqs</a:t>
            </a:r>
            <a:r>
              <a:rPr lang="en-US" dirty="0"/>
              <a:t>, Weather) &gt; PIN relies on receiving information </a:t>
            </a:r>
          </a:p>
          <a:p>
            <a:r>
              <a:rPr lang="en-US" dirty="0"/>
              <a:t>More direct EWS requiring monitoring of readily available indicators/triggers such as conflict, prices, diseases, water levels &gt; If no agency is collecting it, PIN can </a:t>
            </a:r>
          </a:p>
        </p:txBody>
      </p:sp>
      <p:sp>
        <p:nvSpPr>
          <p:cNvPr id="4" name="Slide Number Placeholder 3"/>
          <p:cNvSpPr>
            <a:spLocks noGrp="1"/>
          </p:cNvSpPr>
          <p:nvPr>
            <p:ph type="sldNum" sz="quarter" idx="5"/>
          </p:nvPr>
        </p:nvSpPr>
        <p:spPr/>
        <p:txBody>
          <a:bodyPr/>
          <a:lstStyle/>
          <a:p>
            <a:pPr>
              <a:defRPr/>
            </a:pPr>
            <a:fld id="{2264F2C3-F260-4FCF-8ABC-65A4DB4F2F1F}" type="slidenum">
              <a:rPr lang="cs-CZ" smtClean="0"/>
              <a:pPr>
                <a:defRPr/>
              </a:pPr>
              <a:t>6</a:t>
            </a:fld>
            <a:endParaRPr lang="cs-CZ"/>
          </a:p>
        </p:txBody>
      </p:sp>
    </p:spTree>
    <p:extLst>
      <p:ext uri="{BB962C8B-B14F-4D97-AF65-F5344CB8AC3E}">
        <p14:creationId xmlns:p14="http://schemas.microsoft.com/office/powerpoint/2010/main" val="25952790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b="0" i="0" kern="1200" dirty="0">
                <a:solidFill>
                  <a:schemeClr val="tx1"/>
                </a:solidFill>
                <a:effectLst/>
                <a:latin typeface="+mn-lt"/>
                <a:ea typeface="+mn-ea"/>
                <a:cs typeface="+mn-cs"/>
              </a:rPr>
              <a:t>Anticipatory action is a set of actions taken to prevent or mitigate potential disaster impacts before a shock or before acute impacts are felt. It is increasingly recognized as a key solution to reducing the impacts of climate change and extreme weather events.</a:t>
            </a:r>
          </a:p>
          <a:p>
            <a:endParaRPr lang="en-US" dirty="0"/>
          </a:p>
        </p:txBody>
      </p:sp>
      <p:sp>
        <p:nvSpPr>
          <p:cNvPr id="4" name="Slide Number Placeholder 3"/>
          <p:cNvSpPr>
            <a:spLocks noGrp="1"/>
          </p:cNvSpPr>
          <p:nvPr>
            <p:ph type="sldNum" sz="quarter" idx="5"/>
          </p:nvPr>
        </p:nvSpPr>
        <p:spPr/>
        <p:txBody>
          <a:bodyPr/>
          <a:lstStyle/>
          <a:p>
            <a:pPr>
              <a:defRPr/>
            </a:pPr>
            <a:fld id="{2264F2C3-F260-4FCF-8ABC-65A4DB4F2F1F}" type="slidenum">
              <a:rPr lang="cs-CZ" smtClean="0"/>
              <a:pPr>
                <a:defRPr/>
              </a:pPr>
              <a:t>7</a:t>
            </a:fld>
            <a:endParaRPr lang="cs-CZ"/>
          </a:p>
        </p:txBody>
      </p:sp>
    </p:spTree>
    <p:extLst>
      <p:ext uri="{BB962C8B-B14F-4D97-AF65-F5344CB8AC3E}">
        <p14:creationId xmlns:p14="http://schemas.microsoft.com/office/powerpoint/2010/main" val="33959948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264F2C3-F260-4FCF-8ABC-65A4DB4F2F1F}" type="slidenum">
              <a:rPr lang="cs-CZ" smtClean="0"/>
              <a:pPr>
                <a:defRPr/>
              </a:pPr>
              <a:t>8</a:t>
            </a:fld>
            <a:endParaRPr lang="cs-CZ"/>
          </a:p>
        </p:txBody>
      </p:sp>
    </p:spTree>
    <p:extLst>
      <p:ext uri="{BB962C8B-B14F-4D97-AF65-F5344CB8AC3E}">
        <p14:creationId xmlns:p14="http://schemas.microsoft.com/office/powerpoint/2010/main" val="25979192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264F2C3-F260-4FCF-8ABC-65A4DB4F2F1F}" type="slidenum">
              <a:rPr lang="cs-CZ" smtClean="0"/>
              <a:pPr>
                <a:defRPr/>
              </a:pPr>
              <a:t>9</a:t>
            </a:fld>
            <a:endParaRPr lang="cs-CZ"/>
          </a:p>
        </p:txBody>
      </p:sp>
    </p:spTree>
    <p:extLst>
      <p:ext uri="{BB962C8B-B14F-4D97-AF65-F5344CB8AC3E}">
        <p14:creationId xmlns:p14="http://schemas.microsoft.com/office/powerpoint/2010/main" val="38225166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264F2C3-F260-4FCF-8ABC-65A4DB4F2F1F}" type="slidenum">
              <a:rPr lang="cs-CZ" smtClean="0"/>
              <a:pPr>
                <a:defRPr/>
              </a:pPr>
              <a:t>11</a:t>
            </a:fld>
            <a:endParaRPr lang="cs-CZ"/>
          </a:p>
        </p:txBody>
      </p:sp>
    </p:spTree>
    <p:extLst>
      <p:ext uri="{BB962C8B-B14F-4D97-AF65-F5344CB8AC3E}">
        <p14:creationId xmlns:p14="http://schemas.microsoft.com/office/powerpoint/2010/main" val="32556252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Úvodní snímek">
    <p:bg>
      <p:bgPr>
        <a:solidFill>
          <a:schemeClr val="tx2"/>
        </a:solidFill>
        <a:effectLst/>
      </p:bgPr>
    </p:bg>
    <p:spTree>
      <p:nvGrpSpPr>
        <p:cNvPr id="1" name=""/>
        <p:cNvGrpSpPr/>
        <p:nvPr/>
      </p:nvGrpSpPr>
      <p:grpSpPr>
        <a:xfrm>
          <a:off x="0" y="0"/>
          <a:ext cx="0" cy="0"/>
          <a:chOff x="0" y="0"/>
          <a:chExt cx="0" cy="0"/>
        </a:xfrm>
      </p:grpSpPr>
      <p:sp>
        <p:nvSpPr>
          <p:cNvPr id="7" name="Zástupný symbol obrázku 8">
            <a:extLst>
              <a:ext uri="{FF2B5EF4-FFF2-40B4-BE49-F238E27FC236}">
                <a16:creationId xmlns:a16="http://schemas.microsoft.com/office/drawing/2014/main" id="{F78CCC94-8FFE-71AB-D69B-D562C8A46800}"/>
              </a:ext>
            </a:extLst>
          </p:cNvPr>
          <p:cNvSpPr>
            <a:spLocks noGrp="1"/>
          </p:cNvSpPr>
          <p:nvPr>
            <p:ph type="pic" sz="quarter" idx="10" hasCustomPrompt="1"/>
          </p:nvPr>
        </p:nvSpPr>
        <p:spPr>
          <a:xfrm>
            <a:off x="0" y="0"/>
            <a:ext cx="4572000" cy="5143500"/>
          </a:xfrm>
          <a:prstGeom prst="rect">
            <a:avLst/>
          </a:prstGeom>
        </p:spPr>
        <p:txBody>
          <a:bodyPr/>
          <a:lstStyle>
            <a:lvl1pPr marL="0" indent="0" algn="ctr">
              <a:buFontTx/>
              <a:buNone/>
              <a:defRPr>
                <a:solidFill>
                  <a:schemeClr val="bg1"/>
                </a:solidFill>
              </a:defRPr>
            </a:lvl1pPr>
          </a:lstStyle>
          <a:p>
            <a:r>
              <a:rPr lang="cs-CZ" dirty="0"/>
              <a:t>Insert a </a:t>
            </a:r>
            <a:r>
              <a:rPr lang="cs-CZ" dirty="0" err="1"/>
              <a:t>photo</a:t>
            </a:r>
            <a:r>
              <a:rPr lang="cs-CZ" dirty="0"/>
              <a:t> </a:t>
            </a:r>
            <a:r>
              <a:rPr lang="cs-CZ" dirty="0" err="1"/>
              <a:t>here</a:t>
            </a:r>
            <a:endParaRPr lang="cs-CZ" dirty="0"/>
          </a:p>
        </p:txBody>
      </p:sp>
      <p:pic>
        <p:nvPicPr>
          <p:cNvPr id="8" name="Grafický objekt 7">
            <a:extLst>
              <a:ext uri="{FF2B5EF4-FFF2-40B4-BE49-F238E27FC236}">
                <a16:creationId xmlns:a16="http://schemas.microsoft.com/office/drawing/2014/main" id="{51EF8D15-0631-1130-F51F-666FCB99F11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999637" y="4165420"/>
            <a:ext cx="876300" cy="460735"/>
          </a:xfrm>
          <a:prstGeom prst="rect">
            <a:avLst/>
          </a:prstGeom>
        </p:spPr>
      </p:pic>
      <p:pic>
        <p:nvPicPr>
          <p:cNvPr id="9" name="Grafický objekt 8">
            <a:extLst>
              <a:ext uri="{FF2B5EF4-FFF2-40B4-BE49-F238E27FC236}">
                <a16:creationId xmlns:a16="http://schemas.microsoft.com/office/drawing/2014/main" id="{93B0357C-B67A-0DC5-F5AA-04AFFC63F3E9}"/>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08304" y="4332142"/>
            <a:ext cx="1224136" cy="336037"/>
          </a:xfrm>
          <a:prstGeom prst="rect">
            <a:avLst/>
          </a:prstGeom>
        </p:spPr>
      </p:pic>
      <p:sp>
        <p:nvSpPr>
          <p:cNvPr id="11" name="Zástupný nadpis 1">
            <a:extLst>
              <a:ext uri="{FF2B5EF4-FFF2-40B4-BE49-F238E27FC236}">
                <a16:creationId xmlns:a16="http://schemas.microsoft.com/office/drawing/2014/main" id="{CB3F60C6-5C58-2C89-E4F4-1B9D5E338A8A}"/>
              </a:ext>
            </a:extLst>
          </p:cNvPr>
          <p:cNvSpPr>
            <a:spLocks noGrp="1"/>
          </p:cNvSpPr>
          <p:nvPr>
            <p:ph type="title" hasCustomPrompt="1"/>
          </p:nvPr>
        </p:nvSpPr>
        <p:spPr>
          <a:xfrm>
            <a:off x="5003800" y="274638"/>
            <a:ext cx="3511550" cy="712936"/>
          </a:xfrm>
          <a:prstGeom prst="rect">
            <a:avLst/>
          </a:prstGeom>
        </p:spPr>
        <p:txBody>
          <a:bodyPr vert="horz" lIns="0" tIns="0" rIns="0" bIns="0" rtlCol="0" anchor="t" anchorCtr="0">
            <a:noAutofit/>
          </a:bodyPr>
          <a:lstStyle>
            <a:lvl1pPr>
              <a:defRPr>
                <a:solidFill>
                  <a:schemeClr val="bg1"/>
                </a:solidFill>
              </a:defRPr>
            </a:lvl1pPr>
          </a:lstStyle>
          <a:p>
            <a:r>
              <a:rPr lang="en-US" dirty="0"/>
              <a:t>Main title of the </a:t>
            </a:r>
            <a:r>
              <a:rPr lang="en-US" dirty="0" err="1"/>
              <a:t>presentatio</a:t>
            </a:r>
            <a:r>
              <a:rPr lang="cs-CZ" dirty="0"/>
              <a:t>n</a:t>
            </a:r>
            <a:r>
              <a:rPr lang="en-US" dirty="0"/>
              <a:t>
</a:t>
            </a:r>
            <a:endParaRPr lang="cs-CZ" dirty="0"/>
          </a:p>
        </p:txBody>
      </p:sp>
      <p:sp>
        <p:nvSpPr>
          <p:cNvPr id="12" name="Podnadpis 2">
            <a:extLst>
              <a:ext uri="{FF2B5EF4-FFF2-40B4-BE49-F238E27FC236}">
                <a16:creationId xmlns:a16="http://schemas.microsoft.com/office/drawing/2014/main" id="{816000BA-B16D-1E0E-140A-017DF885395D}"/>
              </a:ext>
            </a:extLst>
          </p:cNvPr>
          <p:cNvSpPr>
            <a:spLocks noGrp="1"/>
          </p:cNvSpPr>
          <p:nvPr>
            <p:ph type="subTitle" idx="1" hasCustomPrompt="1"/>
          </p:nvPr>
        </p:nvSpPr>
        <p:spPr>
          <a:xfrm>
            <a:off x="5007314" y="1347788"/>
            <a:ext cx="3511550" cy="2232248"/>
          </a:xfrm>
          <a:prstGeom prst="rect">
            <a:avLst/>
          </a:prstGeom>
        </p:spPr>
        <p:txBody>
          <a:bodyPr lIns="0" tIns="0" rIns="0" bIns="0" anchor="t" anchorCtr="0">
            <a:noAutofit/>
          </a:bodyPr>
          <a:lstStyle>
            <a:lvl1pPr marL="0" indent="0" algn="l">
              <a:lnSpc>
                <a:spcPts val="2100"/>
              </a:lnSpc>
              <a:spcBef>
                <a:spcPts val="750"/>
              </a:spcBef>
              <a:spcAft>
                <a:spcPts val="0"/>
              </a:spcAft>
              <a:buNone/>
              <a:defRPr sz="1900" b="0">
                <a:solidFill>
                  <a:schemeClr val="bg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Short description of the presentation. Insert a photo on the left.</a:t>
            </a:r>
            <a:endParaRPr lang="cs-CZ" dirty="0"/>
          </a:p>
        </p:txBody>
      </p:sp>
    </p:spTree>
    <p:extLst>
      <p:ext uri="{BB962C8B-B14F-4D97-AF65-F5344CB8AC3E}">
        <p14:creationId xmlns:p14="http://schemas.microsoft.com/office/powerpoint/2010/main" val="2683602311"/>
      </p:ext>
    </p:extLst>
  </p:cSld>
  <p:clrMapOvr>
    <a:masterClrMapping/>
  </p:clrMapOvr>
  <p:extLst mod="1">
    <p:ext uri="{DCECCB84-F9BA-43D5-87BE-67443E8EF086}">
      <p15:sldGuideLst xmlns:p15="http://schemas.microsoft.com/office/powerpoint/2012/main">
        <p15:guide id="2" orient="horz" pos="2917" userDrawn="1">
          <p15:clr>
            <a:srgbClr val="FBAE40"/>
          </p15:clr>
        </p15:guide>
        <p15:guide id="3" pos="2880" userDrawn="1">
          <p15:clr>
            <a:srgbClr val="FBAE40"/>
          </p15:clr>
        </p15:guide>
        <p15:guide id="4" pos="3152" userDrawn="1">
          <p15:clr>
            <a:srgbClr val="FBAE40"/>
          </p15:clr>
        </p15:guide>
        <p15:guide id="5" pos="5371" userDrawn="1">
          <p15:clr>
            <a:srgbClr val="FBAE40"/>
          </p15:clr>
        </p15:guide>
        <p15:guide id="6" orient="horz" pos="164" userDrawn="1">
          <p15:clr>
            <a:srgbClr val="FBAE40"/>
          </p15:clr>
        </p15:guide>
        <p15:guide id="7" orient="horz" pos="849"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Nadpis a text">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7206608-AE9A-A75F-AE7A-20E6D38908C9}"/>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7" name="Zástupný obsah 2">
            <a:extLst>
              <a:ext uri="{FF2B5EF4-FFF2-40B4-BE49-F238E27FC236}">
                <a16:creationId xmlns:a16="http://schemas.microsoft.com/office/drawing/2014/main" id="{5493E355-575D-40CE-56E2-0C23E59221AF}"/>
              </a:ext>
            </a:extLst>
          </p:cNvPr>
          <p:cNvSpPr>
            <a:spLocks noGrp="1"/>
          </p:cNvSpPr>
          <p:nvPr>
            <p:ph sz="quarter" idx="13" hasCustomPrompt="1"/>
          </p:nvPr>
        </p:nvSpPr>
        <p:spPr>
          <a:xfrm>
            <a:off x="617537" y="1369219"/>
            <a:ext cx="7902575" cy="3263504"/>
          </a:xfrm>
          <a:prstGeom prst="rect">
            <a:avLst/>
          </a:prstGeom>
        </p:spPr>
        <p:txBody>
          <a:bodyPr>
            <a:noAutofit/>
          </a:bodyPr>
          <a:lstStyle>
            <a:lvl1pPr>
              <a:defRPr/>
            </a:lvl1pPr>
          </a:lstStyle>
          <a:p>
            <a:pPr lvl="0"/>
            <a:r>
              <a:rPr lang="cs-CZ" dirty="0" err="1"/>
              <a:t>Click</a:t>
            </a:r>
            <a:r>
              <a:rPr lang="cs-CZ" dirty="0"/>
              <a:t> to insert text</a:t>
            </a:r>
          </a:p>
        </p:txBody>
      </p:sp>
    </p:spTree>
    <p:extLst>
      <p:ext uri="{BB962C8B-B14F-4D97-AF65-F5344CB8AC3E}">
        <p14:creationId xmlns:p14="http://schemas.microsoft.com/office/powerpoint/2010/main" val="1684429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Nadpis a dva typy obsahu">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BA9DAD3F-49C9-1BF5-1E17-969702A6904D}"/>
              </a:ext>
            </a:extLst>
          </p:cNvPr>
          <p:cNvSpPr>
            <a:spLocks noGrp="1"/>
          </p:cNvSpPr>
          <p:nvPr>
            <p:ph sz="quarter" idx="13" hasCustomPrompt="1"/>
          </p:nvPr>
        </p:nvSpPr>
        <p:spPr>
          <a:xfrm>
            <a:off x="617538" y="1369219"/>
            <a:ext cx="3865562" cy="3263504"/>
          </a:xfrm>
          <a:prstGeom prst="rect">
            <a:avLst/>
          </a:prstGeom>
        </p:spPr>
        <p:txBody>
          <a:bodyPr>
            <a:noAutofit/>
          </a:bodyPr>
          <a:lstStyle>
            <a:lvl1pPr>
              <a:defRPr/>
            </a:lvl1pPr>
          </a:lstStyle>
          <a:p>
            <a:pPr lvl="0"/>
            <a:r>
              <a:rPr lang="en-US" dirty="0"/>
              <a:t>Insert a photo or other image content</a:t>
            </a:r>
            <a:endParaRPr lang="cs-CZ" dirty="0"/>
          </a:p>
        </p:txBody>
      </p:sp>
      <p:sp>
        <p:nvSpPr>
          <p:cNvPr id="2" name="Title Placeholder 1">
            <a:extLst>
              <a:ext uri="{FF2B5EF4-FFF2-40B4-BE49-F238E27FC236}">
                <a16:creationId xmlns:a16="http://schemas.microsoft.com/office/drawing/2014/main" id="{D8796925-8370-3F14-E72B-C569A3B98B22}"/>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5" name="Zástupný obsah 2">
            <a:extLst>
              <a:ext uri="{FF2B5EF4-FFF2-40B4-BE49-F238E27FC236}">
                <a16:creationId xmlns:a16="http://schemas.microsoft.com/office/drawing/2014/main" id="{DDDFA553-4890-5B5E-2F8F-3BE3CA02A476}"/>
              </a:ext>
            </a:extLst>
          </p:cNvPr>
          <p:cNvSpPr>
            <a:spLocks noGrp="1"/>
          </p:cNvSpPr>
          <p:nvPr>
            <p:ph sz="quarter" idx="14" hasCustomPrompt="1"/>
          </p:nvPr>
        </p:nvSpPr>
        <p:spPr>
          <a:xfrm>
            <a:off x="4660902" y="1369219"/>
            <a:ext cx="3865562" cy="3263504"/>
          </a:xfrm>
          <a:prstGeom prst="rect">
            <a:avLst/>
          </a:prstGeom>
        </p:spPr>
        <p:txBody>
          <a:bodyPr>
            <a:noAutofit/>
          </a:bodyPr>
          <a:lstStyle>
            <a:lvl1pPr>
              <a:defRPr/>
            </a:lvl1pPr>
          </a:lstStyle>
          <a:p>
            <a:pPr lvl="0"/>
            <a:r>
              <a:rPr lang="cs-CZ" dirty="0"/>
              <a:t>Insert text</a:t>
            </a:r>
          </a:p>
        </p:txBody>
      </p:sp>
    </p:spTree>
    <p:extLst>
      <p:ext uri="{BB962C8B-B14F-4D97-AF65-F5344CB8AC3E}">
        <p14:creationId xmlns:p14="http://schemas.microsoft.com/office/powerpoint/2010/main" val="430579942"/>
      </p:ext>
    </p:extLst>
  </p:cSld>
  <p:clrMapOvr>
    <a:masterClrMapping/>
  </p:clrMapOvr>
  <p:extLst>
    <p:ext uri="{DCECCB84-F9BA-43D5-87BE-67443E8EF086}">
      <p15:sldGuideLst xmlns:p15="http://schemas.microsoft.com/office/powerpoint/2012/main">
        <p15:guide id="2" pos="2824" userDrawn="1">
          <p15:clr>
            <a:srgbClr val="FBAE40"/>
          </p15:clr>
        </p15:guide>
        <p15:guide id="3" pos="2936"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Dva typy obsahu nad sebou">
    <p:spTree>
      <p:nvGrpSpPr>
        <p:cNvPr id="1" name=""/>
        <p:cNvGrpSpPr/>
        <p:nvPr/>
      </p:nvGrpSpPr>
      <p:grpSpPr>
        <a:xfrm>
          <a:off x="0" y="0"/>
          <a:ext cx="0" cy="0"/>
          <a:chOff x="0" y="0"/>
          <a:chExt cx="0" cy="0"/>
        </a:xfrm>
      </p:grpSpPr>
      <p:sp>
        <p:nvSpPr>
          <p:cNvPr id="4" name="Zástupný obsah 3">
            <a:extLst>
              <a:ext uri="{FF2B5EF4-FFF2-40B4-BE49-F238E27FC236}">
                <a16:creationId xmlns:a16="http://schemas.microsoft.com/office/drawing/2014/main" id="{13210DE9-D9AE-884A-BBEA-3C9AD1920E10}"/>
              </a:ext>
            </a:extLst>
          </p:cNvPr>
          <p:cNvSpPr>
            <a:spLocks noGrp="1"/>
          </p:cNvSpPr>
          <p:nvPr>
            <p:ph sz="quarter" idx="14" hasCustomPrompt="1"/>
          </p:nvPr>
        </p:nvSpPr>
        <p:spPr>
          <a:xfrm>
            <a:off x="617538" y="2859781"/>
            <a:ext cx="7902575" cy="1778893"/>
          </a:xfrm>
          <a:prstGeom prst="rect">
            <a:avLst/>
          </a:prstGeom>
        </p:spPr>
        <p:txBody>
          <a:bodyPr/>
          <a:lstStyle>
            <a:lvl1pPr>
              <a:defRPr/>
            </a:lvl1pPr>
          </a:lstStyle>
          <a:p>
            <a:pPr lvl="0"/>
            <a:r>
              <a:rPr lang="cs-CZ" dirty="0" err="1"/>
              <a:t>Click</a:t>
            </a:r>
            <a:r>
              <a:rPr lang="cs-CZ" dirty="0"/>
              <a:t> to insert </a:t>
            </a:r>
            <a:r>
              <a:rPr lang="cs-CZ" dirty="0" err="1"/>
              <a:t>content</a:t>
            </a:r>
            <a:endParaRPr lang="cs-CZ" dirty="0"/>
          </a:p>
        </p:txBody>
      </p:sp>
      <p:sp>
        <p:nvSpPr>
          <p:cNvPr id="2" name="Title Placeholder 1">
            <a:extLst>
              <a:ext uri="{FF2B5EF4-FFF2-40B4-BE49-F238E27FC236}">
                <a16:creationId xmlns:a16="http://schemas.microsoft.com/office/drawing/2014/main" id="{09A85B5E-EAA2-978F-9316-F1BC8DFA5B1B}"/>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6" name="Zástupný obsah 3">
            <a:extLst>
              <a:ext uri="{FF2B5EF4-FFF2-40B4-BE49-F238E27FC236}">
                <a16:creationId xmlns:a16="http://schemas.microsoft.com/office/drawing/2014/main" id="{7F0AF5C7-21D6-D136-EEEA-F3B375A74552}"/>
              </a:ext>
            </a:extLst>
          </p:cNvPr>
          <p:cNvSpPr>
            <a:spLocks noGrp="1"/>
          </p:cNvSpPr>
          <p:nvPr>
            <p:ph sz="quarter" idx="15" hasCustomPrompt="1"/>
          </p:nvPr>
        </p:nvSpPr>
        <p:spPr>
          <a:xfrm>
            <a:off x="621158" y="1369219"/>
            <a:ext cx="7902575" cy="1381919"/>
          </a:xfrm>
          <a:prstGeom prst="rect">
            <a:avLst/>
          </a:prstGeom>
        </p:spPr>
        <p:txBody>
          <a:bodyPr/>
          <a:lstStyle>
            <a:lvl1pPr>
              <a:defRPr/>
            </a:lvl1pPr>
          </a:lstStyle>
          <a:p>
            <a:pPr lvl="0"/>
            <a:r>
              <a:rPr lang="cs-CZ" dirty="0"/>
              <a:t>Insert text</a:t>
            </a:r>
          </a:p>
        </p:txBody>
      </p:sp>
    </p:spTree>
    <p:extLst>
      <p:ext uri="{BB962C8B-B14F-4D97-AF65-F5344CB8AC3E}">
        <p14:creationId xmlns:p14="http://schemas.microsoft.com/office/powerpoint/2010/main" val="2049927523"/>
      </p:ext>
    </p:extLst>
  </p:cSld>
  <p:clrMapOvr>
    <a:masterClrMapping/>
  </p:clrMapOvr>
  <p:extLst>
    <p:ext uri="{DCECCB84-F9BA-43D5-87BE-67443E8EF086}">
      <p15:sldGuideLst xmlns:p15="http://schemas.microsoft.com/office/powerpoint/2012/main">
        <p15:guide id="1" orient="horz" pos="1801" userDrawn="1">
          <p15:clr>
            <a:srgbClr val="FBAE40"/>
          </p15:clr>
        </p15:guide>
        <p15:guide id="3" orient="horz" pos="1733"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6E83A-CE94-4EFE-89FC-C6B9D2964037}"/>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980763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ředěl kapitoly">
    <p:spTree>
      <p:nvGrpSpPr>
        <p:cNvPr id="1" name=""/>
        <p:cNvGrpSpPr/>
        <p:nvPr/>
      </p:nvGrpSpPr>
      <p:grpSpPr>
        <a:xfrm>
          <a:off x="0" y="0"/>
          <a:ext cx="0" cy="0"/>
          <a:chOff x="0" y="0"/>
          <a:chExt cx="0" cy="0"/>
        </a:xfrm>
      </p:grpSpPr>
      <p:pic>
        <p:nvPicPr>
          <p:cNvPr id="6" name="Grafický objekt 5">
            <a:extLst>
              <a:ext uri="{FF2B5EF4-FFF2-40B4-BE49-F238E27FC236}">
                <a16:creationId xmlns:a16="http://schemas.microsoft.com/office/drawing/2014/main" id="{60130376-EB7A-3A58-AFFB-D25218376E9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7800" y="3897133"/>
            <a:ext cx="1351912" cy="710799"/>
          </a:xfrm>
          <a:prstGeom prst="rect">
            <a:avLst/>
          </a:prstGeom>
        </p:spPr>
      </p:pic>
      <p:pic>
        <p:nvPicPr>
          <p:cNvPr id="7" name="Grafický objekt 6">
            <a:extLst>
              <a:ext uri="{FF2B5EF4-FFF2-40B4-BE49-F238E27FC236}">
                <a16:creationId xmlns:a16="http://schemas.microsoft.com/office/drawing/2014/main" id="{1461B4B6-2A06-EF0F-F825-9C66808F17B3}"/>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20272" y="4252533"/>
            <a:ext cx="1512168" cy="415105"/>
          </a:xfrm>
          <a:prstGeom prst="rect">
            <a:avLst/>
          </a:prstGeom>
        </p:spPr>
      </p:pic>
      <p:sp>
        <p:nvSpPr>
          <p:cNvPr id="8" name="Nadpis 1">
            <a:extLst>
              <a:ext uri="{FF2B5EF4-FFF2-40B4-BE49-F238E27FC236}">
                <a16:creationId xmlns:a16="http://schemas.microsoft.com/office/drawing/2014/main" id="{04D3D079-17CC-C6DF-1339-BE5A3F7E8306}"/>
              </a:ext>
            </a:extLst>
          </p:cNvPr>
          <p:cNvSpPr>
            <a:spLocks noGrp="1"/>
          </p:cNvSpPr>
          <p:nvPr>
            <p:ph type="ctrTitle" hasCustomPrompt="1"/>
          </p:nvPr>
        </p:nvSpPr>
        <p:spPr>
          <a:xfrm>
            <a:off x="617538" y="260350"/>
            <a:ext cx="5466630" cy="2160000"/>
          </a:xfrm>
        </p:spPr>
        <p:txBody>
          <a:bodyPr lIns="0" tIns="72000" rIns="0" bIns="0" anchor="t" anchorCtr="0">
            <a:noAutofit/>
          </a:bodyPr>
          <a:lstStyle>
            <a:lvl1pPr algn="l">
              <a:lnSpc>
                <a:spcPct val="80000"/>
              </a:lnSpc>
              <a:defRPr sz="3200" b="1">
                <a:solidFill>
                  <a:schemeClr val="bg1"/>
                </a:solidFill>
              </a:defRPr>
            </a:lvl1pPr>
          </a:lstStyle>
          <a:p>
            <a:r>
              <a:rPr lang="cs-CZ" noProof="0" dirty="0" err="1"/>
              <a:t>Forepart</a:t>
            </a:r>
            <a:r>
              <a:rPr lang="cs-CZ" noProof="0" dirty="0"/>
              <a:t>/New </a:t>
            </a:r>
            <a:r>
              <a:rPr lang="cs-CZ" noProof="0" dirty="0" err="1"/>
              <a:t>Chapter</a:t>
            </a:r>
            <a:endParaRPr lang="en-US" noProof="0" dirty="0"/>
          </a:p>
        </p:txBody>
      </p:sp>
    </p:spTree>
    <p:extLst>
      <p:ext uri="{BB962C8B-B14F-4D97-AF65-F5344CB8AC3E}">
        <p14:creationId xmlns:p14="http://schemas.microsoft.com/office/powerpoint/2010/main" val="2921694780"/>
      </p:ext>
    </p:extLst>
  </p:cSld>
  <p:clrMapOvr>
    <a:masterClrMapping/>
  </p:clrMapOvr>
  <p:extLst>
    <p:ext uri="{DCECCB84-F9BA-43D5-87BE-67443E8EF086}">
      <p15:sldGuideLst xmlns:p15="http://schemas.microsoft.com/office/powerpoint/2012/main">
        <p15:guide id="1" pos="385" userDrawn="1">
          <p15:clr>
            <a:srgbClr val="FBAE40"/>
          </p15:clr>
        </p15:guide>
        <p15:guide id="2" orient="horz" pos="2903" userDrawn="1">
          <p15:clr>
            <a:srgbClr val="FBAE40"/>
          </p15:clr>
        </p15:guide>
        <p15:guide id="3" orient="horz" pos="159" userDrawn="1">
          <p15:clr>
            <a:srgbClr val="FBAE40"/>
          </p15:clr>
        </p15:guide>
        <p15:guide id="4" pos="5367"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Závěrečný snímek">
    <p:spTree>
      <p:nvGrpSpPr>
        <p:cNvPr id="1" name=""/>
        <p:cNvGrpSpPr/>
        <p:nvPr/>
      </p:nvGrpSpPr>
      <p:grpSpPr>
        <a:xfrm>
          <a:off x="0" y="0"/>
          <a:ext cx="0" cy="0"/>
          <a:chOff x="0" y="0"/>
          <a:chExt cx="0" cy="0"/>
        </a:xfrm>
      </p:grpSpPr>
      <p:pic>
        <p:nvPicPr>
          <p:cNvPr id="3" name="Grafický objekt 2">
            <a:extLst>
              <a:ext uri="{FF2B5EF4-FFF2-40B4-BE49-F238E27FC236}">
                <a16:creationId xmlns:a16="http://schemas.microsoft.com/office/drawing/2014/main" id="{E4FC6C1B-60E3-3959-41E4-0AAD8E0FBE47}"/>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7800" y="3897133"/>
            <a:ext cx="1351912" cy="710799"/>
          </a:xfrm>
          <a:prstGeom prst="rect">
            <a:avLst/>
          </a:prstGeom>
        </p:spPr>
      </p:pic>
      <p:sp>
        <p:nvSpPr>
          <p:cNvPr id="4" name="Nadpis 1">
            <a:extLst>
              <a:ext uri="{FF2B5EF4-FFF2-40B4-BE49-F238E27FC236}">
                <a16:creationId xmlns:a16="http://schemas.microsoft.com/office/drawing/2014/main" id="{D75E1487-3387-D3CF-E5BE-FFBAA9E100AA}"/>
              </a:ext>
            </a:extLst>
          </p:cNvPr>
          <p:cNvSpPr>
            <a:spLocks noGrp="1"/>
          </p:cNvSpPr>
          <p:nvPr>
            <p:ph type="ctrTitle" hasCustomPrompt="1"/>
          </p:nvPr>
        </p:nvSpPr>
        <p:spPr>
          <a:xfrm>
            <a:off x="4572000" y="267494"/>
            <a:ext cx="3948113" cy="1720800"/>
          </a:xfrm>
        </p:spPr>
        <p:txBody>
          <a:bodyPr lIns="0" tIns="0" rIns="0" anchor="t" anchorCtr="0">
            <a:noAutofit/>
          </a:bodyPr>
          <a:lstStyle>
            <a:lvl1pPr algn="l">
              <a:lnSpc>
                <a:spcPct val="80000"/>
              </a:lnSpc>
              <a:defRPr sz="3200" b="1" baseline="0">
                <a:solidFill>
                  <a:schemeClr val="bg1"/>
                </a:solidFill>
              </a:defRPr>
            </a:lvl1pPr>
          </a:lstStyle>
          <a:p>
            <a:r>
              <a:rPr lang="en-US" noProof="0" dirty="0"/>
              <a:t>Thank you for your attention</a:t>
            </a:r>
          </a:p>
        </p:txBody>
      </p:sp>
      <p:sp>
        <p:nvSpPr>
          <p:cNvPr id="5" name="Podnadpis 2">
            <a:extLst>
              <a:ext uri="{FF2B5EF4-FFF2-40B4-BE49-F238E27FC236}">
                <a16:creationId xmlns:a16="http://schemas.microsoft.com/office/drawing/2014/main" id="{18ADC813-E2FA-3130-8591-EF02DF5D541A}"/>
              </a:ext>
            </a:extLst>
          </p:cNvPr>
          <p:cNvSpPr>
            <a:spLocks noGrp="1"/>
          </p:cNvSpPr>
          <p:nvPr>
            <p:ph type="subTitle" idx="1" hasCustomPrompt="1"/>
          </p:nvPr>
        </p:nvSpPr>
        <p:spPr>
          <a:xfrm>
            <a:off x="4586487" y="3011190"/>
            <a:ext cx="3933626" cy="1648792"/>
          </a:xfrm>
          <a:prstGeom prst="rect">
            <a:avLst/>
          </a:prstGeom>
        </p:spPr>
        <p:txBody>
          <a:bodyPr lIns="0" tIns="0" rIns="0" bIns="0" anchor="b" anchorCtr="0">
            <a:noAutofit/>
          </a:bodyPr>
          <a:lstStyle>
            <a:lvl1pPr marL="0" indent="0" algn="l">
              <a:lnSpc>
                <a:spcPts val="2100"/>
              </a:lnSpc>
              <a:spcBef>
                <a:spcPts val="560"/>
              </a:spcBef>
              <a:spcAft>
                <a:spcPts val="0"/>
              </a:spcAft>
              <a:buNone/>
              <a:defRPr sz="1900" b="0" baseline="0">
                <a:solidFill>
                  <a:schemeClr val="bg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noProof="0" dirty="0" err="1"/>
              <a:t>Presenter</a:t>
            </a:r>
            <a:r>
              <a:rPr lang="cs-CZ" noProof="0" dirty="0"/>
              <a:t> </a:t>
            </a:r>
            <a:r>
              <a:rPr lang="cs-CZ" noProof="0" dirty="0" err="1"/>
              <a:t>contact</a:t>
            </a:r>
            <a:endParaRPr lang="en-US" noProof="0" dirty="0"/>
          </a:p>
        </p:txBody>
      </p:sp>
    </p:spTree>
    <p:extLst>
      <p:ext uri="{BB962C8B-B14F-4D97-AF65-F5344CB8AC3E}">
        <p14:creationId xmlns:p14="http://schemas.microsoft.com/office/powerpoint/2010/main" val="169012604"/>
      </p:ext>
    </p:extLst>
  </p:cSld>
  <p:clrMapOvr>
    <a:masterClrMapping/>
  </p:clrMapOvr>
  <p:extLst>
    <p:ext uri="{DCECCB84-F9BA-43D5-87BE-67443E8EF086}">
      <p15:sldGuideLst xmlns:p15="http://schemas.microsoft.com/office/powerpoint/2012/main">
        <p15:guide id="1" pos="2880" userDrawn="1">
          <p15:clr>
            <a:srgbClr val="FBAE40"/>
          </p15:clr>
        </p15:guide>
        <p15:guide id="2" pos="5376" userDrawn="1">
          <p15:clr>
            <a:srgbClr val="FBAE40"/>
          </p15:clr>
        </p15:guide>
        <p15:guide id="3" orient="horz" pos="2908" userDrawn="1">
          <p15:clr>
            <a:srgbClr val="FBAE40"/>
          </p15:clr>
        </p15:guide>
        <p15:guide id="4" orient="horz" pos="159" userDrawn="1">
          <p15:clr>
            <a:srgbClr val="FBAE40"/>
          </p15:clr>
        </p15:guide>
        <p15:guide id="5" pos="384"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Autofit/>
          </a:bodyPr>
          <a:lstStyle/>
          <a:p>
            <a:r>
              <a:rPr lang="en-US" dirty="0"/>
              <a:t>Click to edit the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Autofit/>
          </a:bodyPr>
          <a:lstStyle/>
          <a:p>
            <a:pPr lvl="0"/>
            <a:r>
              <a:rPr lang="en-US" dirty="0"/>
              <a:t>Click to edit the text styles in the template.</a:t>
            </a:r>
            <a:endParaRPr lang="cs-CZ" dirty="0"/>
          </a:p>
        </p:txBody>
      </p:sp>
      <p:sp>
        <p:nvSpPr>
          <p:cNvPr id="8" name="Zástupný symbol pro číslo snímku 5">
            <a:extLst>
              <a:ext uri="{FF2B5EF4-FFF2-40B4-BE49-F238E27FC236}">
                <a16:creationId xmlns:a16="http://schemas.microsoft.com/office/drawing/2014/main" id="{543CE8FC-6D73-13F3-F1FA-E2F2DEE373DC}"/>
              </a:ext>
            </a:extLst>
          </p:cNvPr>
          <p:cNvSpPr txBox="1">
            <a:spLocks/>
          </p:cNvSpPr>
          <p:nvPr userDrawn="1"/>
        </p:nvSpPr>
        <p:spPr>
          <a:xfrm>
            <a:off x="6444208" y="4766469"/>
            <a:ext cx="2057400" cy="274637"/>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E6E2B87-0D50-46BB-BBF7-554743404521}" type="slidenum">
              <a:rPr lang="cs-CZ" sz="600" smtClean="0">
                <a:solidFill>
                  <a:schemeClr val="tx2"/>
                </a:solidFill>
              </a:rPr>
              <a:pPr/>
              <a:t>‹#›</a:t>
            </a:fld>
            <a:endParaRPr lang="cs-CZ" sz="600" dirty="0">
              <a:solidFill>
                <a:schemeClr val="tx2"/>
              </a:solidFill>
            </a:endParaRPr>
          </a:p>
        </p:txBody>
      </p:sp>
      <p:sp>
        <p:nvSpPr>
          <p:cNvPr id="4" name="Obdélník 3">
            <a:extLst>
              <a:ext uri="{FF2B5EF4-FFF2-40B4-BE49-F238E27FC236}">
                <a16:creationId xmlns:a16="http://schemas.microsoft.com/office/drawing/2014/main" id="{2AE02F9C-2B41-2ACE-85AD-2082E2228E84}"/>
              </a:ext>
            </a:extLst>
          </p:cNvPr>
          <p:cNvSpPr/>
          <p:nvPr userDrawn="1"/>
        </p:nvSpPr>
        <p:spPr>
          <a:xfrm>
            <a:off x="9036496" y="0"/>
            <a:ext cx="107504" cy="5143500"/>
          </a:xfrm>
          <a:prstGeom prst="rect">
            <a:avLst/>
          </a:prstGeom>
          <a:solidFill>
            <a:schemeClr val="tx2"/>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dirty="0">
              <a:highlight>
                <a:srgbClr val="FFFFFF"/>
              </a:highlight>
            </a:endParaRPr>
          </a:p>
        </p:txBody>
      </p:sp>
      <p:pic>
        <p:nvPicPr>
          <p:cNvPr id="10" name="Picture 9">
            <a:extLst>
              <a:ext uri="{FF2B5EF4-FFF2-40B4-BE49-F238E27FC236}">
                <a16:creationId xmlns:a16="http://schemas.microsoft.com/office/drawing/2014/main" id="{FF3474BB-24A2-41C4-8491-8A16BAF1E734}"/>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620698" y="4700729"/>
            <a:ext cx="640814" cy="337854"/>
          </a:xfrm>
          <a:prstGeom prst="rect">
            <a:avLst/>
          </a:prstGeom>
        </p:spPr>
      </p:pic>
    </p:spTree>
    <p:extLst>
      <p:ext uri="{BB962C8B-B14F-4D97-AF65-F5344CB8AC3E}">
        <p14:creationId xmlns:p14="http://schemas.microsoft.com/office/powerpoint/2010/main" val="4161170891"/>
      </p:ext>
    </p:extLst>
  </p:cSld>
  <p:clrMap bg1="lt1" tx1="dk1" bg2="lt2" tx2="dk2" accent1="accent1" accent2="accent2" accent3="accent3" accent4="accent4" accent5="accent5" accent6="accent6" hlink="hlink" folHlink="folHlink"/>
  <p:sldLayoutIdLst>
    <p:sldLayoutId id="2147483770" r:id="rId1"/>
    <p:sldLayoutId id="2147483748" r:id="rId2"/>
    <p:sldLayoutId id="2147483766" r:id="rId3"/>
    <p:sldLayoutId id="2147483768" r:id="rId4"/>
    <p:sldLayoutId id="2147483773" r:id="rId5"/>
  </p:sldLayoutIdLst>
  <p:hf sldNum="0" hdr="0" dt="0"/>
  <p:txStyles>
    <p:titleStyle>
      <a:lvl1pPr algn="l" defTabSz="685800" rtl="0" eaLnBrk="1" latinLnBrk="0" hangingPunct="1">
        <a:lnSpc>
          <a:spcPct val="80000"/>
        </a:lnSpc>
        <a:spcBef>
          <a:spcPct val="0"/>
        </a:spcBef>
        <a:buNone/>
        <a:defRPr sz="3200" b="1" kern="1200">
          <a:solidFill>
            <a:schemeClr val="tx2"/>
          </a:solidFill>
          <a:latin typeface="+mn-lt"/>
          <a:ea typeface="+mj-ea"/>
          <a:cs typeface="+mj-cs"/>
        </a:defRPr>
      </a:lvl1pPr>
    </p:titleStyle>
    <p:bodyStyle>
      <a:lvl1pPr marL="216000" indent="-216000" algn="l" defTabSz="685800" rtl="0" eaLnBrk="1" latinLnBrk="0" hangingPunct="1">
        <a:lnSpc>
          <a:spcPts val="2100"/>
        </a:lnSpc>
        <a:spcBef>
          <a:spcPts val="560"/>
        </a:spcBef>
        <a:buClr>
          <a:schemeClr val="tx2"/>
        </a:buClr>
        <a:buFont typeface="Arial" panose="020B0604020202020204" pitchFamily="34" charset="0"/>
        <a:buChar char="•"/>
        <a:defRPr sz="19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2922" userDrawn="1">
          <p15:clr>
            <a:srgbClr val="F26B43"/>
          </p15:clr>
        </p15:guide>
        <p15:guide id="4" pos="389" userDrawn="1">
          <p15:clr>
            <a:srgbClr val="F26B43"/>
          </p15:clr>
        </p15:guide>
        <p15:guide id="5" pos="5367" userDrawn="1">
          <p15:clr>
            <a:srgbClr val="F26B43"/>
          </p15:clr>
        </p15:guide>
        <p15:guide id="6" orient="horz" pos="16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A2862015-AC9B-C8CB-E594-E77F5ECDBD32}"/>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dirty="0"/>
              <a:t>Click to edit the style.</a:t>
            </a:r>
            <a:endParaRPr lang="cs-CZ" dirty="0"/>
          </a:p>
        </p:txBody>
      </p:sp>
      <p:sp>
        <p:nvSpPr>
          <p:cNvPr id="3" name="Zástupný text 2">
            <a:extLst>
              <a:ext uri="{FF2B5EF4-FFF2-40B4-BE49-F238E27FC236}">
                <a16:creationId xmlns:a16="http://schemas.microsoft.com/office/drawing/2014/main" id="{DDDC164B-7365-4968-A5BD-B82D745E6954}"/>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US" dirty="0"/>
              <a:t>Click to edit the text styles in the template.</a:t>
            </a:r>
            <a:endParaRPr lang="cs-CZ" dirty="0"/>
          </a:p>
          <a:p>
            <a:pPr lvl="1"/>
            <a:r>
              <a:rPr lang="cs-CZ" dirty="0"/>
              <a:t>Second </a:t>
            </a:r>
            <a:r>
              <a:rPr lang="cs-CZ" dirty="0" err="1"/>
              <a:t>level</a:t>
            </a:r>
            <a:endParaRPr lang="cs-CZ" dirty="0"/>
          </a:p>
          <a:p>
            <a:pPr lvl="2"/>
            <a:r>
              <a:rPr lang="cs-CZ" dirty="0" err="1"/>
              <a:t>Third</a:t>
            </a:r>
            <a:r>
              <a:rPr lang="cs-CZ" dirty="0"/>
              <a:t> </a:t>
            </a:r>
            <a:r>
              <a:rPr lang="cs-CZ" dirty="0" err="1"/>
              <a:t>level</a:t>
            </a:r>
            <a:endParaRPr lang="cs-CZ" dirty="0"/>
          </a:p>
          <a:p>
            <a:pPr lvl="3"/>
            <a:r>
              <a:rPr lang="cs-CZ" dirty="0" err="1"/>
              <a:t>Fourth</a:t>
            </a:r>
            <a:r>
              <a:rPr lang="cs-CZ" dirty="0"/>
              <a:t> </a:t>
            </a:r>
            <a:r>
              <a:rPr lang="cs-CZ" dirty="0" err="1"/>
              <a:t>level</a:t>
            </a:r>
            <a:endParaRPr lang="cs-CZ" dirty="0"/>
          </a:p>
          <a:p>
            <a:pPr lvl="4"/>
            <a:r>
              <a:rPr lang="cs-CZ" dirty="0" err="1"/>
              <a:t>Fifth</a:t>
            </a:r>
            <a:r>
              <a:rPr lang="cs-CZ" dirty="0"/>
              <a:t> </a:t>
            </a:r>
            <a:r>
              <a:rPr lang="cs-CZ" dirty="0" err="1"/>
              <a:t>level</a:t>
            </a:r>
            <a:endParaRPr lang="cs-CZ" dirty="0"/>
          </a:p>
        </p:txBody>
      </p:sp>
    </p:spTree>
    <p:extLst>
      <p:ext uri="{BB962C8B-B14F-4D97-AF65-F5344CB8AC3E}">
        <p14:creationId xmlns:p14="http://schemas.microsoft.com/office/powerpoint/2010/main" val="2007314391"/>
      </p:ext>
    </p:extLst>
  </p:cSld>
  <p:clrMap bg1="lt1" tx1="dk1" bg2="lt2" tx2="dk2" accent1="accent1" accent2="accent2" accent3="accent3" accent4="accent4" accent5="accent5" accent6="accent6" hlink="hlink" folHlink="folHlink"/>
  <p:sldLayoutIdLst>
    <p:sldLayoutId id="2147483771" r:id="rId1"/>
    <p:sldLayoutId id="2147483772" r:id="rId2"/>
  </p:sldLayoutIdLst>
  <p:txStyles>
    <p:titleStyle>
      <a:lvl1pPr algn="l" defTabSz="914400" rtl="0" eaLnBrk="1" latinLnBrk="0" hangingPunct="1">
        <a:lnSpc>
          <a:spcPct val="80000"/>
        </a:lnSpc>
        <a:spcBef>
          <a:spcPct val="0"/>
        </a:spcBef>
        <a:buNone/>
        <a:defRPr sz="3200" b="1" kern="1200">
          <a:solidFill>
            <a:schemeClr val="bg1"/>
          </a:solidFill>
          <a:latin typeface="+mn-lt"/>
          <a:ea typeface="+mj-ea"/>
          <a:cs typeface="+mj-cs"/>
        </a:defRPr>
      </a:lvl1pPr>
    </p:titleStyle>
    <p:bodyStyle>
      <a:lvl1pPr marL="0" indent="0" algn="l" defTabSz="914400" rtl="0" eaLnBrk="1" latinLnBrk="0" hangingPunct="1">
        <a:lnSpc>
          <a:spcPts val="2100"/>
        </a:lnSpc>
        <a:spcBef>
          <a:spcPts val="1000"/>
        </a:spcBef>
        <a:buFontTx/>
        <a:buNone/>
        <a:defRPr sz="24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fews.net/"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twitter.com/i/flow/login?redirect_after_login=%2FUSGS_ShakeAlert" TargetMode="External"/><Relationship Id="rId7" Type="http://schemas.openxmlformats.org/officeDocument/2006/relationships/hyperlink" Target="https://www.drought.gov/about/drought-early-warnin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covid19.who.int/" TargetMode="External"/><Relationship Id="rId5" Type="http://schemas.openxmlformats.org/officeDocument/2006/relationships/hyperlink" Target="https://coronavirus.jhu.edu/map.html" TargetMode="External"/><Relationship Id="rId4" Type="http://schemas.openxmlformats.org/officeDocument/2006/relationships/hyperlink" Target="https://www.tomorrow.io/"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a:extLst>
              <a:ext uri="{FF2B5EF4-FFF2-40B4-BE49-F238E27FC236}">
                <a16:creationId xmlns:a16="http://schemas.microsoft.com/office/drawing/2014/main" id="{2E5FFCFF-71BA-1A5C-9281-E380F974F063}"/>
              </a:ext>
            </a:extLst>
          </p:cNvPr>
          <p:cNvSpPr>
            <a:spLocks noGrp="1"/>
          </p:cNvSpPr>
          <p:nvPr>
            <p:ph type="title"/>
          </p:nvPr>
        </p:nvSpPr>
        <p:spPr/>
        <p:txBody>
          <a:bodyPr/>
          <a:lstStyle/>
          <a:p>
            <a:r>
              <a:rPr lang="en-US" b="0" dirty="0"/>
              <a:t>Early Warning Systems &amp; Anticipatory Action</a:t>
            </a:r>
            <a:br>
              <a:rPr lang="en-US" b="0" dirty="0"/>
            </a:br>
            <a:br>
              <a:rPr lang="en-US" b="0" dirty="0"/>
            </a:br>
            <a:r>
              <a:rPr lang="en-US" sz="2000" b="0" dirty="0"/>
              <a:t>A very brief introduction</a:t>
            </a:r>
            <a:endParaRPr lang="cs-CZ" dirty="0"/>
          </a:p>
        </p:txBody>
      </p:sp>
      <p:sp>
        <p:nvSpPr>
          <p:cNvPr id="4" name="Podnadpis 3">
            <a:extLst>
              <a:ext uri="{FF2B5EF4-FFF2-40B4-BE49-F238E27FC236}">
                <a16:creationId xmlns:a16="http://schemas.microsoft.com/office/drawing/2014/main" id="{3AA30422-C520-9148-04CB-4E64243E5740}"/>
              </a:ext>
            </a:extLst>
          </p:cNvPr>
          <p:cNvSpPr>
            <a:spLocks noGrp="1"/>
          </p:cNvSpPr>
          <p:nvPr>
            <p:ph type="subTitle" idx="1"/>
          </p:nvPr>
        </p:nvSpPr>
        <p:spPr>
          <a:xfrm>
            <a:off x="5007314" y="2787774"/>
            <a:ext cx="3511550" cy="797062"/>
          </a:xfrm>
        </p:spPr>
        <p:txBody>
          <a:bodyPr/>
          <a:lstStyle/>
          <a:p>
            <a:r>
              <a:rPr lang="en-US" dirty="0"/>
              <a:t>2023</a:t>
            </a:r>
            <a:endParaRPr lang="cs-CZ" dirty="0"/>
          </a:p>
        </p:txBody>
      </p:sp>
      <p:sp>
        <p:nvSpPr>
          <p:cNvPr id="6" name="Picture Placeholder 5">
            <a:extLst>
              <a:ext uri="{FF2B5EF4-FFF2-40B4-BE49-F238E27FC236}">
                <a16:creationId xmlns:a16="http://schemas.microsoft.com/office/drawing/2014/main" id="{113875B1-DE28-40F8-9C7F-71BE1B64ACA3}"/>
              </a:ext>
            </a:extLst>
          </p:cNvPr>
          <p:cNvSpPr>
            <a:spLocks noGrp="1"/>
          </p:cNvSpPr>
          <p:nvPr>
            <p:ph type="pic" sz="quarter" idx="10"/>
          </p:nvPr>
        </p:nvSpPr>
        <p:spPr/>
      </p:sp>
      <p:pic>
        <p:nvPicPr>
          <p:cNvPr id="7" name="Zástupný symbol obrázku 5" descr="Obsah obrázku strom, exteriér, země&#10;&#10;Popis byl vytvořen automaticky">
            <a:extLst>
              <a:ext uri="{FF2B5EF4-FFF2-40B4-BE49-F238E27FC236}">
                <a16:creationId xmlns:a16="http://schemas.microsoft.com/office/drawing/2014/main" id="{E74A2A05-13F1-4282-8B22-088FE0ED1C10}"/>
              </a:ext>
            </a:extLst>
          </p:cNvPr>
          <p:cNvPicPr>
            <a:picLocks noChangeAspect="1"/>
          </p:cNvPicPr>
          <p:nvPr/>
        </p:nvPicPr>
        <p:blipFill>
          <a:blip r:embed="rId2" cstate="print">
            <a:extLst>
              <a:ext uri="{28A0092B-C50C-407E-A947-70E740481C1C}">
                <a14:useLocalDpi xmlns:a14="http://schemas.microsoft.com/office/drawing/2010/main" val="0"/>
              </a:ext>
            </a:extLst>
          </a:blip>
          <a:srcRect l="19053" r="19053"/>
          <a:stretch>
            <a:fillRect/>
          </a:stretch>
        </p:blipFill>
        <p:spPr>
          <a:xfrm>
            <a:off x="28765" y="-14445"/>
            <a:ext cx="4572000" cy="5143500"/>
          </a:xfrm>
          <a:prstGeom prst="rect">
            <a:avLst/>
          </a:prstGeom>
        </p:spPr>
      </p:pic>
    </p:spTree>
    <p:extLst>
      <p:ext uri="{BB962C8B-B14F-4D97-AF65-F5344CB8AC3E}">
        <p14:creationId xmlns:p14="http://schemas.microsoft.com/office/powerpoint/2010/main" val="8971355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06939-5EF9-4629-9721-BD8865A9A218}"/>
              </a:ext>
            </a:extLst>
          </p:cNvPr>
          <p:cNvSpPr>
            <a:spLocks noGrp="1"/>
          </p:cNvSpPr>
          <p:nvPr>
            <p:ph type="title"/>
          </p:nvPr>
        </p:nvSpPr>
        <p:spPr/>
        <p:txBody>
          <a:bodyPr/>
          <a:lstStyle/>
          <a:p>
            <a:r>
              <a:rPr lang="en-US" dirty="0"/>
              <a:t>Traditional response vs. AA </a:t>
            </a:r>
          </a:p>
        </p:txBody>
      </p:sp>
      <p:sp>
        <p:nvSpPr>
          <p:cNvPr id="3" name="Content Placeholder 2">
            <a:extLst>
              <a:ext uri="{FF2B5EF4-FFF2-40B4-BE49-F238E27FC236}">
                <a16:creationId xmlns:a16="http://schemas.microsoft.com/office/drawing/2014/main" id="{B438C896-34CC-4C64-9C15-11B385F37784}"/>
              </a:ext>
            </a:extLst>
          </p:cNvPr>
          <p:cNvSpPr>
            <a:spLocks noGrp="1"/>
          </p:cNvSpPr>
          <p:nvPr>
            <p:ph sz="quarter" idx="13"/>
          </p:nvPr>
        </p:nvSpPr>
        <p:spPr/>
        <p:txBody>
          <a:bodyPr/>
          <a:lstStyle/>
          <a:p>
            <a:endParaRPr lang="en-US" dirty="0"/>
          </a:p>
        </p:txBody>
      </p:sp>
      <p:cxnSp>
        <p:nvCxnSpPr>
          <p:cNvPr id="6" name="Straight Connector 5">
            <a:extLst>
              <a:ext uri="{FF2B5EF4-FFF2-40B4-BE49-F238E27FC236}">
                <a16:creationId xmlns:a16="http://schemas.microsoft.com/office/drawing/2014/main" id="{C2706922-A61C-4393-9D81-06452BB61CCB}"/>
              </a:ext>
            </a:extLst>
          </p:cNvPr>
          <p:cNvCxnSpPr/>
          <p:nvPr/>
        </p:nvCxnSpPr>
        <p:spPr>
          <a:xfrm>
            <a:off x="971600" y="4083918"/>
            <a:ext cx="2304256"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10" name="Straight Connector 9">
            <a:extLst>
              <a:ext uri="{FF2B5EF4-FFF2-40B4-BE49-F238E27FC236}">
                <a16:creationId xmlns:a16="http://schemas.microsoft.com/office/drawing/2014/main" id="{727BA768-FE55-4220-AE45-5C951D52EAB4}"/>
              </a:ext>
            </a:extLst>
          </p:cNvPr>
          <p:cNvCxnSpPr>
            <a:cxnSpLocks/>
          </p:cNvCxnSpPr>
          <p:nvPr/>
        </p:nvCxnSpPr>
        <p:spPr>
          <a:xfrm>
            <a:off x="5796136" y="4091901"/>
            <a:ext cx="792088"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Freeform: Shape 12">
            <a:extLst>
              <a:ext uri="{FF2B5EF4-FFF2-40B4-BE49-F238E27FC236}">
                <a16:creationId xmlns:a16="http://schemas.microsoft.com/office/drawing/2014/main" id="{1F37E922-24B2-4BDE-8002-01D172B9F839}"/>
              </a:ext>
            </a:extLst>
          </p:cNvPr>
          <p:cNvSpPr/>
          <p:nvPr/>
        </p:nvSpPr>
        <p:spPr>
          <a:xfrm>
            <a:off x="3287059" y="3352756"/>
            <a:ext cx="2509077" cy="743124"/>
          </a:xfrm>
          <a:custGeom>
            <a:avLst/>
            <a:gdLst>
              <a:gd name="connsiteX0" fmla="*/ 0 w 1671097"/>
              <a:gd name="connsiteY0" fmla="*/ 729173 h 743124"/>
              <a:gd name="connsiteX1" fmla="*/ 854635 w 1671097"/>
              <a:gd name="connsiteY1" fmla="*/ 44 h 743124"/>
              <a:gd name="connsiteX2" fmla="*/ 1613647 w 1671097"/>
              <a:gd name="connsiteY2" fmla="*/ 693315 h 743124"/>
              <a:gd name="connsiteX3" fmla="*/ 1559859 w 1671097"/>
              <a:gd name="connsiteY3" fmla="*/ 633550 h 743124"/>
            </a:gdLst>
            <a:ahLst/>
            <a:cxnLst>
              <a:cxn ang="0">
                <a:pos x="connsiteX0" y="connsiteY0"/>
              </a:cxn>
              <a:cxn ang="0">
                <a:pos x="connsiteX1" y="connsiteY1"/>
              </a:cxn>
              <a:cxn ang="0">
                <a:pos x="connsiteX2" y="connsiteY2"/>
              </a:cxn>
              <a:cxn ang="0">
                <a:pos x="connsiteX3" y="connsiteY3"/>
              </a:cxn>
            </a:cxnLst>
            <a:rect l="l" t="t" r="r" b="b"/>
            <a:pathLst>
              <a:path w="1671097" h="743124">
                <a:moveTo>
                  <a:pt x="0" y="729173"/>
                </a:moveTo>
                <a:cubicBezTo>
                  <a:pt x="292847" y="367596"/>
                  <a:pt x="585694" y="6020"/>
                  <a:pt x="854635" y="44"/>
                </a:cubicBezTo>
                <a:cubicBezTo>
                  <a:pt x="1123576" y="-5932"/>
                  <a:pt x="1496110" y="587731"/>
                  <a:pt x="1613647" y="693315"/>
                </a:cubicBezTo>
                <a:cubicBezTo>
                  <a:pt x="1731184" y="798899"/>
                  <a:pt x="1645521" y="716224"/>
                  <a:pt x="1559859" y="63355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F2A59E6E-AC3F-40EF-8243-17AEF031777B}"/>
              </a:ext>
            </a:extLst>
          </p:cNvPr>
          <p:cNvSpPr/>
          <p:nvPr/>
        </p:nvSpPr>
        <p:spPr>
          <a:xfrm>
            <a:off x="3287059" y="1719243"/>
            <a:ext cx="2528047" cy="2372658"/>
          </a:xfrm>
          <a:custGeom>
            <a:avLst/>
            <a:gdLst>
              <a:gd name="connsiteX0" fmla="*/ 0 w 2528047"/>
              <a:gd name="connsiteY0" fmla="*/ 2372658 h 2372658"/>
              <a:gd name="connsiteX1" fmla="*/ 1123577 w 2528047"/>
              <a:gd name="connsiteY1" fmla="*/ 0 h 2372658"/>
              <a:gd name="connsiteX2" fmla="*/ 2528047 w 2528047"/>
              <a:gd name="connsiteY2" fmla="*/ 2372658 h 2372658"/>
            </a:gdLst>
            <a:ahLst/>
            <a:cxnLst>
              <a:cxn ang="0">
                <a:pos x="connsiteX0" y="connsiteY0"/>
              </a:cxn>
              <a:cxn ang="0">
                <a:pos x="connsiteX1" y="connsiteY1"/>
              </a:cxn>
              <a:cxn ang="0">
                <a:pos x="connsiteX2" y="connsiteY2"/>
              </a:cxn>
            </a:cxnLst>
            <a:rect l="l" t="t" r="r" b="b"/>
            <a:pathLst>
              <a:path w="2528047" h="2372658">
                <a:moveTo>
                  <a:pt x="0" y="2372658"/>
                </a:moveTo>
                <a:cubicBezTo>
                  <a:pt x="351118" y="1186329"/>
                  <a:pt x="702236" y="0"/>
                  <a:pt x="1123577" y="0"/>
                </a:cubicBezTo>
                <a:cubicBezTo>
                  <a:pt x="1544918" y="0"/>
                  <a:pt x="2036482" y="1186329"/>
                  <a:pt x="2528047" y="237265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Explosion: 8 Points 16">
            <a:extLst>
              <a:ext uri="{FF2B5EF4-FFF2-40B4-BE49-F238E27FC236}">
                <a16:creationId xmlns:a16="http://schemas.microsoft.com/office/drawing/2014/main" id="{48468C3D-A765-4476-BB61-1D26F9B86118}"/>
              </a:ext>
            </a:extLst>
          </p:cNvPr>
          <p:cNvSpPr/>
          <p:nvPr/>
        </p:nvSpPr>
        <p:spPr>
          <a:xfrm>
            <a:off x="2708019" y="3609058"/>
            <a:ext cx="579040" cy="413004"/>
          </a:xfrm>
          <a:prstGeom prst="irregularSeal1">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8" name="Callout: Line with No Border 17">
            <a:extLst>
              <a:ext uri="{FF2B5EF4-FFF2-40B4-BE49-F238E27FC236}">
                <a16:creationId xmlns:a16="http://schemas.microsoft.com/office/drawing/2014/main" id="{E4FDD43E-0A50-439F-8B16-431013DA75CB}"/>
              </a:ext>
            </a:extLst>
          </p:cNvPr>
          <p:cNvSpPr/>
          <p:nvPr/>
        </p:nvSpPr>
        <p:spPr>
          <a:xfrm>
            <a:off x="5436096" y="1618040"/>
            <a:ext cx="1656184" cy="360040"/>
          </a:xfrm>
          <a:prstGeom prst="callout1">
            <a:avLst>
              <a:gd name="adj1" fmla="val 58589"/>
              <a:gd name="adj2" fmla="val 2493"/>
              <a:gd name="adj3" fmla="val 112500"/>
              <a:gd name="adj4" fmla="val -38333"/>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Traditional response</a:t>
            </a:r>
          </a:p>
        </p:txBody>
      </p:sp>
      <p:sp>
        <p:nvSpPr>
          <p:cNvPr id="19" name="Callout: Line with No Border 18">
            <a:extLst>
              <a:ext uri="{FF2B5EF4-FFF2-40B4-BE49-F238E27FC236}">
                <a16:creationId xmlns:a16="http://schemas.microsoft.com/office/drawing/2014/main" id="{C86310F1-239D-4BAC-84F7-7D56F4504271}"/>
              </a:ext>
            </a:extLst>
          </p:cNvPr>
          <p:cNvSpPr/>
          <p:nvPr/>
        </p:nvSpPr>
        <p:spPr>
          <a:xfrm>
            <a:off x="4073170" y="3982715"/>
            <a:ext cx="1656184" cy="360040"/>
          </a:xfrm>
          <a:prstGeom prst="callout1">
            <a:avLst>
              <a:gd name="adj1" fmla="val -1169"/>
              <a:gd name="adj2" fmla="val 41466"/>
              <a:gd name="adj3" fmla="val -153091"/>
              <a:gd name="adj4" fmla="val 14713"/>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Anticipatory action</a:t>
            </a:r>
          </a:p>
        </p:txBody>
      </p:sp>
      <p:cxnSp>
        <p:nvCxnSpPr>
          <p:cNvPr id="20" name="Straight Connector 19">
            <a:extLst>
              <a:ext uri="{FF2B5EF4-FFF2-40B4-BE49-F238E27FC236}">
                <a16:creationId xmlns:a16="http://schemas.microsoft.com/office/drawing/2014/main" id="{BF9C5E88-486E-49F1-9330-1F4205D63FFE}"/>
              </a:ext>
            </a:extLst>
          </p:cNvPr>
          <p:cNvCxnSpPr/>
          <p:nvPr/>
        </p:nvCxnSpPr>
        <p:spPr>
          <a:xfrm>
            <a:off x="3194080" y="3507854"/>
            <a:ext cx="288032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43E53273-B4AA-4531-AE58-CEC3CA9994EF}"/>
              </a:ext>
            </a:extLst>
          </p:cNvPr>
          <p:cNvSpPr txBox="1"/>
          <p:nvPr/>
        </p:nvSpPr>
        <p:spPr>
          <a:xfrm>
            <a:off x="3491880" y="3214351"/>
            <a:ext cx="744684" cy="307777"/>
          </a:xfrm>
          <a:prstGeom prst="rect">
            <a:avLst/>
          </a:prstGeom>
          <a:noFill/>
        </p:spPr>
        <p:txBody>
          <a:bodyPr wrap="square" rtlCol="0">
            <a:spAutoFit/>
          </a:bodyPr>
          <a:lstStyle/>
          <a:p>
            <a:pPr algn="ctr"/>
            <a:r>
              <a:rPr lang="en-US" sz="700" dirty="0"/>
              <a:t>Humanitarian crisis</a:t>
            </a:r>
          </a:p>
        </p:txBody>
      </p:sp>
    </p:spTree>
    <p:extLst>
      <p:ext uri="{BB962C8B-B14F-4D97-AF65-F5344CB8AC3E}">
        <p14:creationId xmlns:p14="http://schemas.microsoft.com/office/powerpoint/2010/main" val="9966685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A2FBE-1C05-4A93-A94B-0119D24DD2C4}"/>
              </a:ext>
            </a:extLst>
          </p:cNvPr>
          <p:cNvSpPr>
            <a:spLocks noGrp="1"/>
          </p:cNvSpPr>
          <p:nvPr>
            <p:ph type="title"/>
          </p:nvPr>
        </p:nvSpPr>
        <p:spPr/>
        <p:txBody>
          <a:bodyPr/>
          <a:lstStyle/>
          <a:p>
            <a:r>
              <a:rPr lang="en-US" dirty="0"/>
              <a:t>Anticipatory Action (AA)</a:t>
            </a:r>
          </a:p>
        </p:txBody>
      </p:sp>
      <p:sp>
        <p:nvSpPr>
          <p:cNvPr id="3" name="Content Placeholder 2">
            <a:extLst>
              <a:ext uri="{FF2B5EF4-FFF2-40B4-BE49-F238E27FC236}">
                <a16:creationId xmlns:a16="http://schemas.microsoft.com/office/drawing/2014/main" id="{46B2B545-E373-4780-82DC-A6FBF7AA01F5}"/>
              </a:ext>
            </a:extLst>
          </p:cNvPr>
          <p:cNvSpPr>
            <a:spLocks noGrp="1"/>
          </p:cNvSpPr>
          <p:nvPr>
            <p:ph sz="quarter" idx="13"/>
          </p:nvPr>
        </p:nvSpPr>
        <p:spPr>
          <a:xfrm>
            <a:off x="617537" y="1131591"/>
            <a:ext cx="7902575" cy="3501132"/>
          </a:xfrm>
        </p:spPr>
        <p:txBody>
          <a:bodyPr/>
          <a:lstStyle/>
          <a:p>
            <a:pPr marL="0" indent="0">
              <a:buNone/>
            </a:pPr>
            <a:endParaRPr lang="en-US" sz="2400" dirty="0"/>
          </a:p>
          <a:p>
            <a:pPr marL="0" indent="0">
              <a:buNone/>
            </a:pPr>
            <a:r>
              <a:rPr lang="en-US" sz="2400" dirty="0"/>
              <a:t>Requires anticipated planning: </a:t>
            </a:r>
          </a:p>
          <a:p>
            <a:pPr marL="0" indent="0">
              <a:buNone/>
            </a:pPr>
            <a:endParaRPr lang="en-US" sz="2400" dirty="0"/>
          </a:p>
          <a:p>
            <a:pPr lvl="1">
              <a:buFont typeface="Wingdings" panose="05000000000000000000" pitchFamily="2" charset="2"/>
              <a:buChar char="Ø"/>
            </a:pPr>
            <a:r>
              <a:rPr lang="en-US" sz="2300" dirty="0"/>
              <a:t>Risks known and monitored (EWS) </a:t>
            </a:r>
          </a:p>
          <a:p>
            <a:pPr>
              <a:buFont typeface="Wingdings" panose="05000000000000000000" pitchFamily="2" charset="2"/>
              <a:buChar char="Ø"/>
            </a:pPr>
            <a:endParaRPr lang="en-US" sz="2400" dirty="0"/>
          </a:p>
          <a:p>
            <a:pPr lvl="1">
              <a:buFont typeface="Wingdings" panose="05000000000000000000" pitchFamily="2" charset="2"/>
              <a:buChar char="Ø"/>
            </a:pPr>
            <a:r>
              <a:rPr lang="en-US" sz="2300" dirty="0"/>
              <a:t>Action plans established </a:t>
            </a:r>
          </a:p>
          <a:p>
            <a:pPr>
              <a:buFont typeface="Wingdings" panose="05000000000000000000" pitchFamily="2" charset="2"/>
              <a:buChar char="Ø"/>
            </a:pPr>
            <a:endParaRPr lang="en-US" sz="2400" dirty="0"/>
          </a:p>
          <a:p>
            <a:pPr lvl="1">
              <a:buFont typeface="Wingdings" panose="05000000000000000000" pitchFamily="2" charset="2"/>
              <a:buChar char="Ø"/>
            </a:pPr>
            <a:r>
              <a:rPr lang="en-US" sz="2300" dirty="0"/>
              <a:t>Financing pre-agreed </a:t>
            </a:r>
          </a:p>
        </p:txBody>
      </p:sp>
    </p:spTree>
    <p:extLst>
      <p:ext uri="{BB962C8B-B14F-4D97-AF65-F5344CB8AC3E}">
        <p14:creationId xmlns:p14="http://schemas.microsoft.com/office/powerpoint/2010/main" val="15680964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A2FBE-1C05-4A93-A94B-0119D24DD2C4}"/>
              </a:ext>
            </a:extLst>
          </p:cNvPr>
          <p:cNvSpPr>
            <a:spLocks noGrp="1"/>
          </p:cNvSpPr>
          <p:nvPr>
            <p:ph type="title"/>
          </p:nvPr>
        </p:nvSpPr>
        <p:spPr/>
        <p:txBody>
          <a:bodyPr/>
          <a:lstStyle/>
          <a:p>
            <a:r>
              <a:rPr lang="en-US" dirty="0"/>
              <a:t>Examples of AA</a:t>
            </a:r>
          </a:p>
        </p:txBody>
      </p:sp>
      <p:sp>
        <p:nvSpPr>
          <p:cNvPr id="3" name="Content Placeholder 2">
            <a:extLst>
              <a:ext uri="{FF2B5EF4-FFF2-40B4-BE49-F238E27FC236}">
                <a16:creationId xmlns:a16="http://schemas.microsoft.com/office/drawing/2014/main" id="{46B2B545-E373-4780-82DC-A6FBF7AA01F5}"/>
              </a:ext>
            </a:extLst>
          </p:cNvPr>
          <p:cNvSpPr>
            <a:spLocks noGrp="1"/>
          </p:cNvSpPr>
          <p:nvPr>
            <p:ph sz="quarter" idx="13"/>
          </p:nvPr>
        </p:nvSpPr>
        <p:spPr>
          <a:xfrm>
            <a:off x="617537" y="1131591"/>
            <a:ext cx="7902575" cy="3501132"/>
          </a:xfrm>
        </p:spPr>
        <p:txBody>
          <a:bodyPr/>
          <a:lstStyle/>
          <a:p>
            <a:pPr marL="0" indent="0">
              <a:buNone/>
            </a:pPr>
            <a:r>
              <a:rPr lang="en-US" sz="1800" b="1" dirty="0">
                <a:solidFill>
                  <a:srgbClr val="14418B"/>
                </a:solidFill>
              </a:rPr>
              <a:t>Anticipatory Action - DROUGHTS</a:t>
            </a:r>
            <a:r>
              <a:rPr lang="en-US" sz="2300" b="1" dirty="0">
                <a:solidFill>
                  <a:srgbClr val="14418B"/>
                </a:solidFill>
              </a:rPr>
              <a:t> </a:t>
            </a:r>
          </a:p>
          <a:p>
            <a:pPr lvl="1">
              <a:buFont typeface="Wingdings" panose="05000000000000000000" pitchFamily="2" charset="2"/>
              <a:buChar char="Ø"/>
            </a:pPr>
            <a:r>
              <a:rPr lang="en-US" sz="1600" dirty="0"/>
              <a:t>Rehabilitation of water points</a:t>
            </a:r>
          </a:p>
          <a:p>
            <a:pPr lvl="1">
              <a:buFont typeface="Wingdings" panose="05000000000000000000" pitchFamily="2" charset="2"/>
              <a:buChar char="Ø"/>
            </a:pPr>
            <a:r>
              <a:rPr lang="en-US" sz="1600" dirty="0"/>
              <a:t>Construction of water capture/harvesting systems </a:t>
            </a:r>
          </a:p>
          <a:p>
            <a:pPr lvl="1">
              <a:buFont typeface="Wingdings" panose="05000000000000000000" pitchFamily="2" charset="2"/>
              <a:buChar char="Ø"/>
            </a:pPr>
            <a:r>
              <a:rPr lang="en-US" sz="1600" dirty="0"/>
              <a:t>Switch to cultivation of drought resistant seeds</a:t>
            </a:r>
          </a:p>
          <a:p>
            <a:pPr lvl="1">
              <a:buFont typeface="Wingdings" panose="05000000000000000000" pitchFamily="2" charset="2"/>
              <a:buChar char="Ø"/>
            </a:pPr>
            <a:r>
              <a:rPr lang="en-US" sz="1600" dirty="0"/>
              <a:t>Animal feed distributions </a:t>
            </a:r>
          </a:p>
          <a:p>
            <a:pPr lvl="1">
              <a:buFont typeface="Wingdings" panose="05000000000000000000" pitchFamily="2" charset="2"/>
              <a:buChar char="Ø"/>
            </a:pPr>
            <a:r>
              <a:rPr lang="en-US" sz="1600" dirty="0"/>
              <a:t>Cash transfers to vulnerable HHs </a:t>
            </a:r>
          </a:p>
          <a:p>
            <a:pPr lvl="1">
              <a:buFont typeface="Wingdings" panose="05000000000000000000" pitchFamily="2" charset="2"/>
              <a:buChar char="Ø"/>
            </a:pPr>
            <a:r>
              <a:rPr lang="en-US" sz="1600" dirty="0"/>
              <a:t>… </a:t>
            </a:r>
          </a:p>
          <a:p>
            <a:pPr marL="342900" lvl="1" indent="0">
              <a:buNone/>
            </a:pPr>
            <a:endParaRPr lang="en-US" sz="1600" dirty="0"/>
          </a:p>
          <a:p>
            <a:pPr marL="0" indent="0">
              <a:buNone/>
            </a:pPr>
            <a:r>
              <a:rPr lang="en-US" sz="1800" b="1" dirty="0">
                <a:solidFill>
                  <a:srgbClr val="14418B"/>
                </a:solidFill>
              </a:rPr>
              <a:t>Anticipatory Action - FLOODS </a:t>
            </a:r>
          </a:p>
          <a:p>
            <a:pPr lvl="1">
              <a:buFont typeface="Wingdings" panose="05000000000000000000" pitchFamily="2" charset="2"/>
              <a:buChar char="Ø"/>
            </a:pPr>
            <a:r>
              <a:rPr lang="en-US" sz="1600" dirty="0"/>
              <a:t>Distribution of hygiene and dignity kits </a:t>
            </a:r>
          </a:p>
          <a:p>
            <a:pPr lvl="1">
              <a:buFont typeface="Wingdings" panose="05000000000000000000" pitchFamily="2" charset="2"/>
              <a:buChar char="Ø"/>
            </a:pPr>
            <a:r>
              <a:rPr lang="en-US" sz="1600" dirty="0"/>
              <a:t>Distribution of animal fodder </a:t>
            </a:r>
          </a:p>
          <a:p>
            <a:pPr lvl="1">
              <a:buFont typeface="Wingdings" panose="05000000000000000000" pitchFamily="2" charset="2"/>
              <a:buChar char="Ø"/>
            </a:pPr>
            <a:r>
              <a:rPr lang="en-US" sz="1600" dirty="0"/>
              <a:t>Cash transfers </a:t>
            </a:r>
          </a:p>
          <a:p>
            <a:pPr lvl="1">
              <a:buFont typeface="Wingdings" panose="05000000000000000000" pitchFamily="2" charset="2"/>
              <a:buChar char="Ø"/>
            </a:pPr>
            <a:r>
              <a:rPr lang="en-US" sz="1600" dirty="0"/>
              <a:t>…</a:t>
            </a:r>
          </a:p>
          <a:p>
            <a:pPr lvl="1">
              <a:buFont typeface="Wingdings" panose="05000000000000000000" pitchFamily="2" charset="2"/>
              <a:buChar char="Ø"/>
            </a:pPr>
            <a:endParaRPr lang="en-US" sz="1600" dirty="0"/>
          </a:p>
          <a:p>
            <a:pPr lvl="1">
              <a:buFont typeface="Wingdings" panose="05000000000000000000" pitchFamily="2" charset="2"/>
              <a:buChar char="Ø"/>
            </a:pPr>
            <a:endParaRPr lang="en-US" dirty="0"/>
          </a:p>
          <a:p>
            <a:pPr lvl="1">
              <a:buFont typeface="Wingdings" panose="05000000000000000000" pitchFamily="2" charset="2"/>
              <a:buChar char="Ø"/>
            </a:pPr>
            <a:endParaRPr lang="en-US" dirty="0"/>
          </a:p>
          <a:p>
            <a:pPr>
              <a:buFontTx/>
              <a:buChar char="-"/>
            </a:pPr>
            <a:endParaRPr lang="en-US" sz="2300" dirty="0"/>
          </a:p>
        </p:txBody>
      </p:sp>
    </p:spTree>
    <p:extLst>
      <p:ext uri="{BB962C8B-B14F-4D97-AF65-F5344CB8AC3E}">
        <p14:creationId xmlns:p14="http://schemas.microsoft.com/office/powerpoint/2010/main" val="23393710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CBA3714-E4C4-D414-1C32-D1DE5C952C13}"/>
              </a:ext>
            </a:extLst>
          </p:cNvPr>
          <p:cNvSpPr>
            <a:spLocks noGrp="1"/>
          </p:cNvSpPr>
          <p:nvPr>
            <p:ph type="ctrTitle"/>
          </p:nvPr>
        </p:nvSpPr>
        <p:spPr/>
        <p:txBody>
          <a:bodyPr/>
          <a:lstStyle/>
          <a:p>
            <a:r>
              <a:rPr lang="en-US" dirty="0"/>
              <a:t>Thank you for your attention
</a:t>
            </a:r>
            <a:endParaRPr lang="cs-CZ" dirty="0"/>
          </a:p>
        </p:txBody>
      </p:sp>
      <p:sp>
        <p:nvSpPr>
          <p:cNvPr id="3" name="Podnadpis 2">
            <a:extLst>
              <a:ext uri="{FF2B5EF4-FFF2-40B4-BE49-F238E27FC236}">
                <a16:creationId xmlns:a16="http://schemas.microsoft.com/office/drawing/2014/main" id="{38DE1380-0805-BC6E-8616-C80D78F94622}"/>
              </a:ext>
            </a:extLst>
          </p:cNvPr>
          <p:cNvSpPr>
            <a:spLocks noGrp="1"/>
          </p:cNvSpPr>
          <p:nvPr>
            <p:ph type="subTitle" idx="1"/>
          </p:nvPr>
        </p:nvSpPr>
        <p:spPr/>
        <p:txBody>
          <a:bodyPr/>
          <a:lstStyle/>
          <a:p>
            <a:r>
              <a:rPr lang="en-US" b="1" dirty="0"/>
              <a:t>XXXXXXX</a:t>
            </a:r>
            <a:endParaRPr lang="cs-CZ" b="1" dirty="0"/>
          </a:p>
          <a:p>
            <a:r>
              <a:rPr lang="en-US" sz="1600" dirty="0" err="1"/>
              <a:t>xxxxxxx</a:t>
            </a:r>
            <a:r>
              <a:rPr lang="cs-CZ" sz="1600" dirty="0"/>
              <a:t>@peopleinneed.net</a:t>
            </a:r>
            <a:br>
              <a:rPr lang="cs-CZ" sz="1600" dirty="0"/>
            </a:br>
            <a:r>
              <a:rPr lang="en-US" sz="1600" dirty="0"/>
              <a:t>www.</a:t>
            </a:r>
            <a:r>
              <a:rPr lang="cs-CZ" sz="1600" dirty="0"/>
              <a:t>peopleinneed.</a:t>
            </a:r>
            <a:r>
              <a:rPr lang="en-US" sz="1600" dirty="0"/>
              <a:t>org</a:t>
            </a:r>
            <a:endParaRPr lang="cs-CZ" sz="1600" dirty="0"/>
          </a:p>
        </p:txBody>
      </p:sp>
    </p:spTree>
    <p:extLst>
      <p:ext uri="{BB962C8B-B14F-4D97-AF65-F5344CB8AC3E}">
        <p14:creationId xmlns:p14="http://schemas.microsoft.com/office/powerpoint/2010/main" val="1095369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8B3AD-FAD6-4B3D-9A9C-A59C340BC06F}"/>
              </a:ext>
            </a:extLst>
          </p:cNvPr>
          <p:cNvSpPr>
            <a:spLocks noGrp="1"/>
          </p:cNvSpPr>
          <p:nvPr>
            <p:ph type="title"/>
          </p:nvPr>
        </p:nvSpPr>
        <p:spPr/>
        <p:txBody>
          <a:bodyPr/>
          <a:lstStyle/>
          <a:p>
            <a:r>
              <a:rPr lang="en-US" dirty="0"/>
              <a:t>Early Warning Systems (EWS)</a:t>
            </a:r>
          </a:p>
        </p:txBody>
      </p:sp>
      <p:sp>
        <p:nvSpPr>
          <p:cNvPr id="3" name="Content Placeholder 2">
            <a:extLst>
              <a:ext uri="{FF2B5EF4-FFF2-40B4-BE49-F238E27FC236}">
                <a16:creationId xmlns:a16="http://schemas.microsoft.com/office/drawing/2014/main" id="{7B2111C0-59FB-48DC-A820-2C27EC9F3BC5}"/>
              </a:ext>
            </a:extLst>
          </p:cNvPr>
          <p:cNvSpPr>
            <a:spLocks noGrp="1"/>
          </p:cNvSpPr>
          <p:nvPr>
            <p:ph sz="quarter" idx="13"/>
          </p:nvPr>
        </p:nvSpPr>
        <p:spPr>
          <a:xfrm>
            <a:off x="628650" y="1851670"/>
            <a:ext cx="7902575" cy="2543424"/>
          </a:xfrm>
        </p:spPr>
        <p:txBody>
          <a:bodyPr/>
          <a:lstStyle/>
          <a:p>
            <a:pPr marL="0" indent="0" algn="ctr">
              <a:buNone/>
            </a:pPr>
            <a:r>
              <a:rPr lang="en-US" i="1" dirty="0">
                <a:solidFill>
                  <a:srgbClr val="14418B"/>
                </a:solidFill>
              </a:rPr>
              <a:t>“An integrated system of hazard monitoring, forecasting, and prediction, disaster risk assessment, communication and preparedness activities systems and processes that enable individuals, communities, governments, businesses, and others to take timely action to reduce disaster risks in advance of hazardous events.” (UNDRR) </a:t>
            </a:r>
          </a:p>
          <a:p>
            <a:pPr marL="0" indent="0" algn="just">
              <a:buNone/>
            </a:pPr>
            <a:endParaRPr lang="en-GB" b="1" dirty="0"/>
          </a:p>
        </p:txBody>
      </p:sp>
    </p:spTree>
    <p:extLst>
      <p:ext uri="{BB962C8B-B14F-4D97-AF65-F5344CB8AC3E}">
        <p14:creationId xmlns:p14="http://schemas.microsoft.com/office/powerpoint/2010/main" val="37643704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8B3AD-FAD6-4B3D-9A9C-A59C340BC06F}"/>
              </a:ext>
            </a:extLst>
          </p:cNvPr>
          <p:cNvSpPr>
            <a:spLocks noGrp="1"/>
          </p:cNvSpPr>
          <p:nvPr>
            <p:ph type="title"/>
          </p:nvPr>
        </p:nvSpPr>
        <p:spPr/>
        <p:txBody>
          <a:bodyPr/>
          <a:lstStyle/>
          <a:p>
            <a:r>
              <a:rPr lang="en-US" dirty="0"/>
              <a:t>Elements of an EWS</a:t>
            </a:r>
          </a:p>
        </p:txBody>
      </p:sp>
      <p:sp>
        <p:nvSpPr>
          <p:cNvPr id="3" name="Content Placeholder 2">
            <a:extLst>
              <a:ext uri="{FF2B5EF4-FFF2-40B4-BE49-F238E27FC236}">
                <a16:creationId xmlns:a16="http://schemas.microsoft.com/office/drawing/2014/main" id="{7B2111C0-59FB-48DC-A820-2C27EC9F3BC5}"/>
              </a:ext>
            </a:extLst>
          </p:cNvPr>
          <p:cNvSpPr>
            <a:spLocks noGrp="1"/>
          </p:cNvSpPr>
          <p:nvPr>
            <p:ph sz="quarter" idx="13"/>
          </p:nvPr>
        </p:nvSpPr>
        <p:spPr>
          <a:xfrm>
            <a:off x="628650" y="1131590"/>
            <a:ext cx="7930559" cy="3263504"/>
          </a:xfrm>
        </p:spPr>
        <p:txBody>
          <a:bodyPr/>
          <a:lstStyle/>
          <a:p>
            <a:pPr marL="457200" indent="-457200" algn="just">
              <a:buAutoNum type="arabicPeriod"/>
            </a:pPr>
            <a:endParaRPr lang="en-GB" sz="2400" dirty="0"/>
          </a:p>
          <a:p>
            <a:pPr marL="457200" indent="-457200" algn="just">
              <a:buAutoNum type="arabicPeriod"/>
            </a:pPr>
            <a:r>
              <a:rPr lang="en-GB" sz="2400" dirty="0"/>
              <a:t>Knowledge of risks</a:t>
            </a:r>
          </a:p>
          <a:p>
            <a:pPr marL="457200" indent="-457200" algn="just">
              <a:buAutoNum type="arabicPeriod"/>
            </a:pPr>
            <a:endParaRPr lang="en-GB" sz="2400" dirty="0"/>
          </a:p>
          <a:p>
            <a:pPr marL="457200" indent="-457200" algn="just">
              <a:buAutoNum type="arabicPeriod"/>
            </a:pPr>
            <a:r>
              <a:rPr lang="en-GB" sz="2400" dirty="0"/>
              <a:t>Monitoring &amp; Warning service </a:t>
            </a:r>
          </a:p>
          <a:p>
            <a:pPr marL="457200" indent="-457200" algn="just">
              <a:buAutoNum type="arabicPeriod"/>
            </a:pPr>
            <a:endParaRPr lang="en-GB" sz="2400" dirty="0"/>
          </a:p>
          <a:p>
            <a:pPr marL="457200" indent="-457200" algn="just">
              <a:buAutoNum type="arabicPeriod"/>
            </a:pPr>
            <a:r>
              <a:rPr lang="en-GB" sz="2400" dirty="0"/>
              <a:t>Dissemination &amp; Communication </a:t>
            </a:r>
          </a:p>
          <a:p>
            <a:pPr marL="457200" indent="-457200" algn="just">
              <a:buAutoNum type="arabicPeriod"/>
            </a:pPr>
            <a:endParaRPr lang="en-GB" sz="2400" dirty="0"/>
          </a:p>
          <a:p>
            <a:pPr marL="457200" indent="-457200" algn="just">
              <a:buAutoNum type="arabicPeriod"/>
            </a:pPr>
            <a:r>
              <a:rPr lang="en-GB" sz="2400" dirty="0"/>
              <a:t>Response ability </a:t>
            </a:r>
          </a:p>
          <a:p>
            <a:pPr marL="0" indent="0">
              <a:buNone/>
            </a:pPr>
            <a:endParaRPr lang="en-GB" sz="2400" b="1" dirty="0"/>
          </a:p>
        </p:txBody>
      </p:sp>
    </p:spTree>
    <p:extLst>
      <p:ext uri="{BB962C8B-B14F-4D97-AF65-F5344CB8AC3E}">
        <p14:creationId xmlns:p14="http://schemas.microsoft.com/office/powerpoint/2010/main" val="6862127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8B3AD-FAD6-4B3D-9A9C-A59C340BC06F}"/>
              </a:ext>
            </a:extLst>
          </p:cNvPr>
          <p:cNvSpPr>
            <a:spLocks noGrp="1"/>
          </p:cNvSpPr>
          <p:nvPr>
            <p:ph type="title"/>
          </p:nvPr>
        </p:nvSpPr>
        <p:spPr/>
        <p:txBody>
          <a:bodyPr/>
          <a:lstStyle/>
          <a:p>
            <a:r>
              <a:rPr lang="en-US" dirty="0"/>
              <a:t>Types of EWS</a:t>
            </a:r>
          </a:p>
        </p:txBody>
      </p:sp>
      <p:graphicFrame>
        <p:nvGraphicFramePr>
          <p:cNvPr id="6" name="Content Placeholder 5">
            <a:extLst>
              <a:ext uri="{FF2B5EF4-FFF2-40B4-BE49-F238E27FC236}">
                <a16:creationId xmlns:a16="http://schemas.microsoft.com/office/drawing/2014/main" id="{B9B6ACF1-FCCA-4587-BDC2-3F4038B6DF7B}"/>
              </a:ext>
            </a:extLst>
          </p:cNvPr>
          <p:cNvGraphicFramePr>
            <a:graphicFrameLocks noGrp="1"/>
          </p:cNvGraphicFramePr>
          <p:nvPr>
            <p:ph sz="quarter" idx="13"/>
            <p:extLst>
              <p:ext uri="{D42A27DB-BD31-4B8C-83A1-F6EECF244321}">
                <p14:modId xmlns:p14="http://schemas.microsoft.com/office/powerpoint/2010/main" val="1896238679"/>
              </p:ext>
            </p:extLst>
          </p:nvPr>
        </p:nvGraphicFramePr>
        <p:xfrm>
          <a:off x="628650" y="1283626"/>
          <a:ext cx="7399734" cy="1854200"/>
        </p:xfrm>
        <a:graphic>
          <a:graphicData uri="http://schemas.openxmlformats.org/drawingml/2006/table">
            <a:tbl>
              <a:tblPr firstRow="1" bandRow="1">
                <a:tableStyleId>{5C22544A-7EE6-4342-B048-85BDC9FD1C3A}</a:tableStyleId>
              </a:tblPr>
              <a:tblGrid>
                <a:gridCol w="2143150">
                  <a:extLst>
                    <a:ext uri="{9D8B030D-6E8A-4147-A177-3AD203B41FA5}">
                      <a16:colId xmlns:a16="http://schemas.microsoft.com/office/drawing/2014/main" val="2669560462"/>
                    </a:ext>
                  </a:extLst>
                </a:gridCol>
                <a:gridCol w="5256584">
                  <a:extLst>
                    <a:ext uri="{9D8B030D-6E8A-4147-A177-3AD203B41FA5}">
                      <a16:colId xmlns:a16="http://schemas.microsoft.com/office/drawing/2014/main" val="3589747654"/>
                    </a:ext>
                  </a:extLst>
                </a:gridCol>
              </a:tblGrid>
              <a:tr h="370840">
                <a:tc>
                  <a:txBody>
                    <a:bodyPr/>
                    <a:lstStyle/>
                    <a:p>
                      <a:r>
                        <a:rPr lang="en-US" sz="1600" dirty="0"/>
                        <a:t>EWS type</a:t>
                      </a:r>
                    </a:p>
                  </a:txBody>
                  <a:tcPr/>
                </a:tc>
                <a:tc>
                  <a:txBody>
                    <a:bodyPr/>
                    <a:lstStyle/>
                    <a:p>
                      <a:r>
                        <a:rPr lang="en-US" sz="1600" dirty="0"/>
                        <a:t>Hazards monitored</a:t>
                      </a:r>
                    </a:p>
                  </a:txBody>
                  <a:tcPr/>
                </a:tc>
                <a:extLst>
                  <a:ext uri="{0D108BD9-81ED-4DB2-BD59-A6C34878D82A}">
                    <a16:rowId xmlns:a16="http://schemas.microsoft.com/office/drawing/2014/main" val="1404176224"/>
                  </a:ext>
                </a:extLst>
              </a:tr>
              <a:tr h="370840">
                <a:tc>
                  <a:txBody>
                    <a:bodyPr/>
                    <a:lstStyle/>
                    <a:p>
                      <a:pPr algn="l"/>
                      <a:r>
                        <a:rPr lang="en-US" sz="1600" b="1" dirty="0"/>
                        <a:t>Meteorological</a:t>
                      </a:r>
                    </a:p>
                  </a:txBody>
                  <a:tcPr/>
                </a:tc>
                <a:tc>
                  <a:txBody>
                    <a:bodyPr/>
                    <a:lstStyle/>
                    <a:p>
                      <a:r>
                        <a:rPr lang="en-US" sz="1600" dirty="0"/>
                        <a:t>Weather-related hazards e.g. flash floods, droughts, </a:t>
                      </a:r>
                      <a:r>
                        <a:rPr lang="en-US" sz="1600" dirty="0" err="1"/>
                        <a:t>etc</a:t>
                      </a:r>
                      <a:endParaRPr lang="en-US" sz="1600" dirty="0"/>
                    </a:p>
                  </a:txBody>
                  <a:tcPr/>
                </a:tc>
                <a:extLst>
                  <a:ext uri="{0D108BD9-81ED-4DB2-BD59-A6C34878D82A}">
                    <a16:rowId xmlns:a16="http://schemas.microsoft.com/office/drawing/2014/main" val="1938131041"/>
                  </a:ext>
                </a:extLst>
              </a:tr>
              <a:tr h="370840">
                <a:tc>
                  <a:txBody>
                    <a:bodyPr/>
                    <a:lstStyle/>
                    <a:p>
                      <a:pPr algn="l"/>
                      <a:r>
                        <a:rPr lang="en-US" sz="1600" b="1" dirty="0"/>
                        <a:t>Geological </a:t>
                      </a:r>
                    </a:p>
                  </a:txBody>
                  <a:tcPr/>
                </a:tc>
                <a:tc>
                  <a:txBody>
                    <a:bodyPr/>
                    <a:lstStyle/>
                    <a:p>
                      <a:r>
                        <a:rPr lang="en-US" sz="1600" dirty="0"/>
                        <a:t>Geological hazards e.g. EQs, volcanic eruptions, tsunamis, </a:t>
                      </a:r>
                      <a:r>
                        <a:rPr lang="en-US" sz="1600" dirty="0" err="1"/>
                        <a:t>etc</a:t>
                      </a:r>
                      <a:endParaRPr lang="en-US" sz="1600" dirty="0"/>
                    </a:p>
                  </a:txBody>
                  <a:tcPr/>
                </a:tc>
                <a:extLst>
                  <a:ext uri="{0D108BD9-81ED-4DB2-BD59-A6C34878D82A}">
                    <a16:rowId xmlns:a16="http://schemas.microsoft.com/office/drawing/2014/main" val="1589946345"/>
                  </a:ext>
                </a:extLst>
              </a:tr>
              <a:tr h="370840">
                <a:tc>
                  <a:txBody>
                    <a:bodyPr/>
                    <a:lstStyle/>
                    <a:p>
                      <a:pPr algn="l"/>
                      <a:r>
                        <a:rPr lang="en-US" sz="1600" b="1" dirty="0"/>
                        <a:t>Environmental</a:t>
                      </a:r>
                    </a:p>
                  </a:txBody>
                  <a:tcPr/>
                </a:tc>
                <a:tc>
                  <a:txBody>
                    <a:bodyPr/>
                    <a:lstStyle/>
                    <a:p>
                      <a:r>
                        <a:rPr lang="en-US" sz="1600" dirty="0"/>
                        <a:t>Related to pollution, deforestation, </a:t>
                      </a:r>
                      <a:r>
                        <a:rPr lang="en-US" sz="1600" dirty="0" err="1"/>
                        <a:t>etc</a:t>
                      </a:r>
                      <a:r>
                        <a:rPr lang="en-US" sz="1600" dirty="0"/>
                        <a:t> </a:t>
                      </a:r>
                    </a:p>
                  </a:txBody>
                  <a:tcPr/>
                </a:tc>
                <a:extLst>
                  <a:ext uri="{0D108BD9-81ED-4DB2-BD59-A6C34878D82A}">
                    <a16:rowId xmlns:a16="http://schemas.microsoft.com/office/drawing/2014/main" val="1501752699"/>
                  </a:ext>
                </a:extLst>
              </a:tr>
              <a:tr h="370840">
                <a:tc>
                  <a:txBody>
                    <a:bodyPr/>
                    <a:lstStyle/>
                    <a:p>
                      <a:pPr algn="l"/>
                      <a:r>
                        <a:rPr lang="en-US" sz="1600" b="1" dirty="0"/>
                        <a:t>Health &amp; Epidemics </a:t>
                      </a:r>
                    </a:p>
                  </a:txBody>
                  <a:tcPr/>
                </a:tc>
                <a:tc>
                  <a:txBody>
                    <a:bodyPr/>
                    <a:lstStyle/>
                    <a:p>
                      <a:r>
                        <a:rPr lang="en-US" sz="1600" dirty="0"/>
                        <a:t>Disease-related</a:t>
                      </a:r>
                    </a:p>
                  </a:txBody>
                  <a:tcPr/>
                </a:tc>
                <a:extLst>
                  <a:ext uri="{0D108BD9-81ED-4DB2-BD59-A6C34878D82A}">
                    <a16:rowId xmlns:a16="http://schemas.microsoft.com/office/drawing/2014/main" val="21801027"/>
                  </a:ext>
                </a:extLst>
              </a:tr>
            </a:tbl>
          </a:graphicData>
        </a:graphic>
      </p:graphicFrame>
    </p:spTree>
    <p:extLst>
      <p:ext uri="{BB962C8B-B14F-4D97-AF65-F5344CB8AC3E}">
        <p14:creationId xmlns:p14="http://schemas.microsoft.com/office/powerpoint/2010/main" val="17962986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8B3AD-FAD6-4B3D-9A9C-A59C340BC06F}"/>
              </a:ext>
            </a:extLst>
          </p:cNvPr>
          <p:cNvSpPr>
            <a:spLocks noGrp="1"/>
          </p:cNvSpPr>
          <p:nvPr>
            <p:ph type="title"/>
          </p:nvPr>
        </p:nvSpPr>
        <p:spPr/>
        <p:txBody>
          <a:bodyPr/>
          <a:lstStyle/>
          <a:p>
            <a:r>
              <a:rPr lang="en-US" dirty="0"/>
              <a:t>Examples of EWS</a:t>
            </a:r>
          </a:p>
        </p:txBody>
      </p:sp>
      <p:sp>
        <p:nvSpPr>
          <p:cNvPr id="3" name="Content Placeholder 2">
            <a:extLst>
              <a:ext uri="{FF2B5EF4-FFF2-40B4-BE49-F238E27FC236}">
                <a16:creationId xmlns:a16="http://schemas.microsoft.com/office/drawing/2014/main" id="{7B2111C0-59FB-48DC-A820-2C27EC9F3BC5}"/>
              </a:ext>
            </a:extLst>
          </p:cNvPr>
          <p:cNvSpPr>
            <a:spLocks noGrp="1"/>
          </p:cNvSpPr>
          <p:nvPr>
            <p:ph sz="quarter" idx="13"/>
          </p:nvPr>
        </p:nvSpPr>
        <p:spPr>
          <a:xfrm>
            <a:off x="628650" y="987574"/>
            <a:ext cx="7902575" cy="3263504"/>
          </a:xfrm>
        </p:spPr>
        <p:txBody>
          <a:bodyPr/>
          <a:lstStyle/>
          <a:p>
            <a:pPr marL="0" indent="0">
              <a:buNone/>
            </a:pPr>
            <a:endParaRPr lang="en-GB" sz="2400" dirty="0">
              <a:solidFill>
                <a:srgbClr val="14418B"/>
              </a:solidFill>
            </a:endParaRPr>
          </a:p>
          <a:p>
            <a:pPr marL="0" indent="0">
              <a:buNone/>
            </a:pPr>
            <a:r>
              <a:rPr lang="en-GB" sz="2400" dirty="0">
                <a:solidFill>
                  <a:srgbClr val="14418B"/>
                </a:solidFill>
              </a:rPr>
              <a:t>FEWSNET</a:t>
            </a:r>
            <a:r>
              <a:rPr lang="en-GB" sz="2000" dirty="0"/>
              <a:t> - </a:t>
            </a:r>
            <a:r>
              <a:rPr lang="en-GB" sz="2000" dirty="0">
                <a:hlinkClick r:id="rId3"/>
              </a:rPr>
              <a:t>https://fews.net/</a:t>
            </a:r>
            <a:r>
              <a:rPr lang="en-GB" sz="2000" dirty="0"/>
              <a:t> </a:t>
            </a:r>
          </a:p>
          <a:p>
            <a:pPr algn="just">
              <a:buFont typeface="Wingdings" panose="05000000000000000000" pitchFamily="2" charset="2"/>
              <a:buChar char="Ø"/>
            </a:pPr>
            <a:r>
              <a:rPr lang="en-GB" sz="2000" dirty="0"/>
              <a:t>Monitors factors influencing food insecurity</a:t>
            </a:r>
          </a:p>
          <a:p>
            <a:pPr lvl="1" algn="just">
              <a:buFont typeface="Wingdings" panose="05000000000000000000" pitchFamily="2" charset="2"/>
              <a:buChar char="Ø"/>
            </a:pPr>
            <a:r>
              <a:rPr lang="en-GB" sz="1400" dirty="0"/>
              <a:t>Climate</a:t>
            </a:r>
          </a:p>
          <a:p>
            <a:pPr lvl="1" algn="just">
              <a:buFont typeface="Wingdings" panose="05000000000000000000" pitchFamily="2" charset="2"/>
              <a:buChar char="Ø"/>
            </a:pPr>
            <a:r>
              <a:rPr lang="en-GB" sz="1400" dirty="0"/>
              <a:t>Conflict</a:t>
            </a:r>
          </a:p>
          <a:p>
            <a:pPr lvl="1" algn="just">
              <a:buFont typeface="Wingdings" panose="05000000000000000000" pitchFamily="2" charset="2"/>
              <a:buChar char="Ø"/>
            </a:pPr>
            <a:r>
              <a:rPr lang="en-GB" sz="1400" dirty="0"/>
              <a:t>Nutrition </a:t>
            </a:r>
          </a:p>
          <a:p>
            <a:pPr lvl="1" algn="just">
              <a:buFont typeface="Wingdings" panose="05000000000000000000" pitchFamily="2" charset="2"/>
              <a:buChar char="Ø"/>
            </a:pPr>
            <a:r>
              <a:rPr lang="en-GB" sz="1400" dirty="0"/>
              <a:t>Markets </a:t>
            </a:r>
          </a:p>
          <a:p>
            <a:pPr lvl="1" algn="just">
              <a:buFont typeface="Wingdings" panose="05000000000000000000" pitchFamily="2" charset="2"/>
              <a:buChar char="Ø"/>
            </a:pPr>
            <a:r>
              <a:rPr lang="en-GB" sz="1400" dirty="0"/>
              <a:t>Agricultural production</a:t>
            </a:r>
          </a:p>
          <a:p>
            <a:pPr algn="just">
              <a:buFont typeface="Wingdings" panose="05000000000000000000" pitchFamily="2" charset="2"/>
              <a:buChar char="Ø"/>
            </a:pPr>
            <a:r>
              <a:rPr lang="en-GB" sz="2000" dirty="0"/>
              <a:t>Provides forecasts 6 to 12 months ahead</a:t>
            </a:r>
          </a:p>
          <a:p>
            <a:pPr algn="just">
              <a:buFont typeface="Wingdings" panose="05000000000000000000" pitchFamily="2" charset="2"/>
              <a:buChar char="Ø"/>
            </a:pPr>
            <a:r>
              <a:rPr lang="en-GB" sz="2000" dirty="0"/>
              <a:t>Alerts on upcoming food insecurity crises </a:t>
            </a:r>
          </a:p>
          <a:p>
            <a:pPr algn="just">
              <a:buFont typeface="Wingdings" panose="05000000000000000000" pitchFamily="2" charset="2"/>
              <a:buChar char="Ø"/>
            </a:pPr>
            <a:r>
              <a:rPr lang="en-GB" sz="2000" dirty="0"/>
              <a:t>30 countries </a:t>
            </a:r>
          </a:p>
        </p:txBody>
      </p:sp>
    </p:spTree>
    <p:extLst>
      <p:ext uri="{BB962C8B-B14F-4D97-AF65-F5344CB8AC3E}">
        <p14:creationId xmlns:p14="http://schemas.microsoft.com/office/powerpoint/2010/main" val="33334473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8B3AD-FAD6-4B3D-9A9C-A59C340BC06F}"/>
              </a:ext>
            </a:extLst>
          </p:cNvPr>
          <p:cNvSpPr>
            <a:spLocks noGrp="1"/>
          </p:cNvSpPr>
          <p:nvPr>
            <p:ph type="title"/>
          </p:nvPr>
        </p:nvSpPr>
        <p:spPr/>
        <p:txBody>
          <a:bodyPr/>
          <a:lstStyle/>
          <a:p>
            <a:r>
              <a:rPr lang="en-US" dirty="0"/>
              <a:t>Examples of EWS</a:t>
            </a:r>
          </a:p>
        </p:txBody>
      </p:sp>
      <p:sp>
        <p:nvSpPr>
          <p:cNvPr id="3" name="Content Placeholder 2">
            <a:extLst>
              <a:ext uri="{FF2B5EF4-FFF2-40B4-BE49-F238E27FC236}">
                <a16:creationId xmlns:a16="http://schemas.microsoft.com/office/drawing/2014/main" id="{7B2111C0-59FB-48DC-A820-2C27EC9F3BC5}"/>
              </a:ext>
            </a:extLst>
          </p:cNvPr>
          <p:cNvSpPr>
            <a:spLocks noGrp="1"/>
          </p:cNvSpPr>
          <p:nvPr>
            <p:ph sz="quarter" idx="13"/>
          </p:nvPr>
        </p:nvSpPr>
        <p:spPr>
          <a:xfrm>
            <a:off x="628651" y="987574"/>
            <a:ext cx="3871342" cy="3263504"/>
          </a:xfrm>
        </p:spPr>
        <p:txBody>
          <a:bodyPr/>
          <a:lstStyle/>
          <a:p>
            <a:pPr algn="just">
              <a:buFont typeface="Wingdings" panose="05000000000000000000" pitchFamily="2" charset="2"/>
              <a:buChar char="Ø"/>
            </a:pPr>
            <a:r>
              <a:rPr lang="en-GB" sz="2000" dirty="0"/>
              <a:t>Earthquakes </a:t>
            </a:r>
          </a:p>
          <a:p>
            <a:pPr lvl="2">
              <a:buFont typeface="Wingdings" panose="05000000000000000000" pitchFamily="2" charset="2"/>
              <a:buChar char="Ø"/>
            </a:pPr>
            <a:r>
              <a:rPr lang="en-GB" sz="2000" dirty="0">
                <a:solidFill>
                  <a:srgbClr val="14418B"/>
                </a:solidFill>
              </a:rPr>
              <a:t>USGS </a:t>
            </a:r>
            <a:r>
              <a:rPr lang="en-GB" sz="2000" dirty="0" err="1">
                <a:solidFill>
                  <a:srgbClr val="14418B"/>
                </a:solidFill>
              </a:rPr>
              <a:t>ShakeAlert</a:t>
            </a:r>
            <a:r>
              <a:rPr lang="en-GB" sz="2000" dirty="0">
                <a:solidFill>
                  <a:srgbClr val="14418B"/>
                </a:solidFill>
              </a:rPr>
              <a:t> (Twitter)</a:t>
            </a:r>
            <a:r>
              <a:rPr lang="en-GB" sz="1600" dirty="0"/>
              <a:t> </a:t>
            </a:r>
            <a:r>
              <a:rPr lang="en-GB" sz="1600" dirty="0">
                <a:hlinkClick r:id="rId3"/>
              </a:rPr>
              <a:t>https://twitter.com/i/flow/login?redirect_after_login=%2FUSGS_ShakeAlert</a:t>
            </a:r>
            <a:endParaRPr lang="en-GB" sz="1600" dirty="0"/>
          </a:p>
          <a:p>
            <a:pPr algn="just">
              <a:buFont typeface="Wingdings" panose="05000000000000000000" pitchFamily="2" charset="2"/>
              <a:buChar char="Ø"/>
            </a:pPr>
            <a:r>
              <a:rPr lang="en-GB" sz="2000" dirty="0"/>
              <a:t>Weather</a:t>
            </a:r>
          </a:p>
          <a:p>
            <a:pPr lvl="2" algn="just">
              <a:buFont typeface="Wingdings" panose="05000000000000000000" pitchFamily="2" charset="2"/>
              <a:buChar char="Ø"/>
            </a:pPr>
            <a:r>
              <a:rPr lang="en-GB" sz="1600" dirty="0"/>
              <a:t>Tomorrow - </a:t>
            </a:r>
            <a:r>
              <a:rPr lang="en-GB" sz="1600" dirty="0">
                <a:hlinkClick r:id="rId4"/>
              </a:rPr>
              <a:t>https://www.tomorrow.io/</a:t>
            </a:r>
            <a:r>
              <a:rPr lang="en-GB" sz="1600" dirty="0"/>
              <a:t> </a:t>
            </a:r>
          </a:p>
          <a:p>
            <a:pPr lvl="2" algn="just">
              <a:buFont typeface="Wingdings" panose="05000000000000000000" pitchFamily="2" charset="2"/>
              <a:buChar char="Ø"/>
            </a:pPr>
            <a:r>
              <a:rPr lang="en-GB" sz="1600" dirty="0"/>
              <a:t>National meteorological agencies</a:t>
            </a:r>
          </a:p>
          <a:p>
            <a:pPr marL="685800" lvl="2" indent="0" algn="just">
              <a:buNone/>
            </a:pPr>
            <a:endParaRPr lang="en-GB" sz="500" dirty="0"/>
          </a:p>
          <a:p>
            <a:pPr algn="just">
              <a:buFont typeface="Wingdings" panose="05000000000000000000" pitchFamily="2" charset="2"/>
              <a:buChar char="Ø"/>
            </a:pPr>
            <a:r>
              <a:rPr lang="en-GB" sz="2000" dirty="0"/>
              <a:t>Epidemics </a:t>
            </a:r>
          </a:p>
          <a:p>
            <a:pPr lvl="2" algn="just">
              <a:buFont typeface="Wingdings" panose="05000000000000000000" pitchFamily="2" charset="2"/>
              <a:buChar char="Ø"/>
            </a:pPr>
            <a:r>
              <a:rPr lang="en-GB" sz="1600" dirty="0">
                <a:hlinkClick r:id="rId5"/>
              </a:rPr>
              <a:t>https://coronavirus.jhu.edu/map.html</a:t>
            </a:r>
            <a:r>
              <a:rPr lang="en-GB" sz="1600" dirty="0"/>
              <a:t> </a:t>
            </a:r>
          </a:p>
          <a:p>
            <a:pPr lvl="2" algn="just">
              <a:buFont typeface="Wingdings" panose="05000000000000000000" pitchFamily="2" charset="2"/>
              <a:buChar char="Ø"/>
            </a:pPr>
            <a:r>
              <a:rPr lang="en-GB" sz="1600" dirty="0">
                <a:hlinkClick r:id="rId6"/>
              </a:rPr>
              <a:t>https://covid19.who.int/</a:t>
            </a:r>
            <a:endParaRPr lang="en-GB" sz="1600" dirty="0"/>
          </a:p>
          <a:p>
            <a:pPr lvl="2" algn="just">
              <a:buFont typeface="Wingdings" panose="05000000000000000000" pitchFamily="2" charset="2"/>
              <a:buChar char="Ø"/>
            </a:pPr>
            <a:r>
              <a:rPr lang="en-GB" sz="1600" dirty="0"/>
              <a:t>National health agencies </a:t>
            </a:r>
          </a:p>
          <a:p>
            <a:pPr marL="0" indent="0" algn="just">
              <a:buNone/>
            </a:pPr>
            <a:endParaRPr lang="en-GB" sz="1600" dirty="0"/>
          </a:p>
        </p:txBody>
      </p:sp>
      <p:sp>
        <p:nvSpPr>
          <p:cNvPr id="4" name="Content Placeholder 2">
            <a:extLst>
              <a:ext uri="{FF2B5EF4-FFF2-40B4-BE49-F238E27FC236}">
                <a16:creationId xmlns:a16="http://schemas.microsoft.com/office/drawing/2014/main" id="{84FA005F-EB2F-43DF-8DE3-7CEEDEEA3E88}"/>
              </a:ext>
            </a:extLst>
          </p:cNvPr>
          <p:cNvSpPr txBox="1">
            <a:spLocks/>
          </p:cNvSpPr>
          <p:nvPr/>
        </p:nvSpPr>
        <p:spPr>
          <a:xfrm>
            <a:off x="4283968" y="939998"/>
            <a:ext cx="3871342" cy="3263504"/>
          </a:xfrm>
          <a:prstGeom prst="rect">
            <a:avLst/>
          </a:prstGeom>
        </p:spPr>
        <p:txBody>
          <a:bodyPr vert="horz" lIns="91440" tIns="45720" rIns="91440" bIns="45720" rtlCol="0">
            <a:noAutofit/>
          </a:bodyPr>
          <a:lstStyle>
            <a:lvl1pPr marL="216000" indent="-216000" algn="l" defTabSz="685800" rtl="0" eaLnBrk="1" latinLnBrk="0" hangingPunct="1">
              <a:lnSpc>
                <a:spcPts val="2100"/>
              </a:lnSpc>
              <a:spcBef>
                <a:spcPts val="560"/>
              </a:spcBef>
              <a:buClr>
                <a:schemeClr val="tx2"/>
              </a:buClr>
              <a:buFont typeface="Arial" panose="020B0604020202020204" pitchFamily="34" charset="0"/>
              <a:buChar char="•"/>
              <a:defRPr sz="19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a:buFont typeface="Wingdings" panose="05000000000000000000" pitchFamily="2" charset="2"/>
              <a:buChar char="Ø"/>
            </a:pPr>
            <a:r>
              <a:rPr lang="en-GB" sz="2000" dirty="0"/>
              <a:t>Drought</a:t>
            </a:r>
          </a:p>
          <a:p>
            <a:pPr lvl="2" algn="just">
              <a:buFont typeface="Wingdings" panose="05000000000000000000" pitchFamily="2" charset="2"/>
              <a:buChar char="Ø"/>
            </a:pPr>
            <a:r>
              <a:rPr lang="en-GB" sz="1600" dirty="0"/>
              <a:t>NIDIS (USA)</a:t>
            </a:r>
          </a:p>
          <a:p>
            <a:pPr marL="685800" lvl="2" indent="0" algn="just">
              <a:buNone/>
            </a:pPr>
            <a:r>
              <a:rPr lang="en-GB" sz="1600" dirty="0">
                <a:hlinkClick r:id="rId7"/>
              </a:rPr>
              <a:t>https://www.drought.gov</a:t>
            </a:r>
            <a:endParaRPr lang="en-GB" sz="1900" dirty="0"/>
          </a:p>
          <a:p>
            <a:pPr algn="just">
              <a:buFont typeface="Wingdings" panose="05000000000000000000" pitchFamily="2" charset="2"/>
              <a:buChar char="Ø"/>
            </a:pPr>
            <a:r>
              <a:rPr lang="en-GB" sz="2000" dirty="0"/>
              <a:t>Pollution</a:t>
            </a:r>
          </a:p>
          <a:p>
            <a:pPr lvl="2" algn="just">
              <a:buFont typeface="Wingdings" panose="05000000000000000000" pitchFamily="2" charset="2"/>
              <a:buChar char="Ø"/>
            </a:pPr>
            <a:r>
              <a:rPr lang="en-GB" sz="1600" dirty="0"/>
              <a:t>Air quality monitoring agencies </a:t>
            </a:r>
          </a:p>
          <a:p>
            <a:pPr algn="just">
              <a:buFont typeface="Wingdings" panose="05000000000000000000" pitchFamily="2" charset="2"/>
              <a:buChar char="Ø"/>
            </a:pPr>
            <a:r>
              <a:rPr lang="en-GB" sz="2000" dirty="0"/>
              <a:t>Markets </a:t>
            </a:r>
          </a:p>
          <a:p>
            <a:pPr lvl="2" algn="just">
              <a:buFont typeface="Wingdings" panose="05000000000000000000" pitchFamily="2" charset="2"/>
              <a:buChar char="Ø"/>
            </a:pPr>
            <a:r>
              <a:rPr lang="en-GB" sz="1600" dirty="0"/>
              <a:t>Often by REACH or other agency in a given country, sometimes PIN does it (SYR) </a:t>
            </a:r>
          </a:p>
          <a:p>
            <a:pPr algn="just">
              <a:buFont typeface="Wingdings" panose="05000000000000000000" pitchFamily="2" charset="2"/>
              <a:buChar char="Ø"/>
            </a:pPr>
            <a:r>
              <a:rPr lang="en-GB" sz="2000" dirty="0"/>
              <a:t>Conflict</a:t>
            </a:r>
          </a:p>
          <a:p>
            <a:pPr lvl="2" algn="just">
              <a:buFont typeface="Wingdings" panose="05000000000000000000" pitchFamily="2" charset="2"/>
              <a:buChar char="Ø"/>
            </a:pPr>
            <a:r>
              <a:rPr lang="en-GB" sz="1600" dirty="0"/>
              <a:t>Generally monitoring of media, social media, frequency and scale of violent incidents, tension rise, etc </a:t>
            </a:r>
          </a:p>
          <a:p>
            <a:pPr lvl="2" algn="just">
              <a:buFont typeface="Wingdings" panose="05000000000000000000" pitchFamily="2" charset="2"/>
              <a:buChar char="Ø"/>
            </a:pPr>
            <a:endParaRPr lang="en-GB" sz="1600" dirty="0"/>
          </a:p>
        </p:txBody>
      </p:sp>
    </p:spTree>
    <p:extLst>
      <p:ext uri="{BB962C8B-B14F-4D97-AF65-F5344CB8AC3E}">
        <p14:creationId xmlns:p14="http://schemas.microsoft.com/office/powerpoint/2010/main" val="15303716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A2FBE-1C05-4A93-A94B-0119D24DD2C4}"/>
              </a:ext>
            </a:extLst>
          </p:cNvPr>
          <p:cNvSpPr>
            <a:spLocks noGrp="1"/>
          </p:cNvSpPr>
          <p:nvPr>
            <p:ph type="title"/>
          </p:nvPr>
        </p:nvSpPr>
        <p:spPr/>
        <p:txBody>
          <a:bodyPr/>
          <a:lstStyle/>
          <a:p>
            <a:r>
              <a:rPr lang="en-US" dirty="0"/>
              <a:t>Anticipatory Action (AA)</a:t>
            </a:r>
          </a:p>
        </p:txBody>
      </p:sp>
      <p:sp>
        <p:nvSpPr>
          <p:cNvPr id="3" name="Content Placeholder 2">
            <a:extLst>
              <a:ext uri="{FF2B5EF4-FFF2-40B4-BE49-F238E27FC236}">
                <a16:creationId xmlns:a16="http://schemas.microsoft.com/office/drawing/2014/main" id="{46B2B545-E373-4780-82DC-A6FBF7AA01F5}"/>
              </a:ext>
            </a:extLst>
          </p:cNvPr>
          <p:cNvSpPr>
            <a:spLocks noGrp="1"/>
          </p:cNvSpPr>
          <p:nvPr>
            <p:ph sz="quarter" idx="13"/>
          </p:nvPr>
        </p:nvSpPr>
        <p:spPr>
          <a:xfrm>
            <a:off x="467544" y="2355726"/>
            <a:ext cx="7902575" cy="1621335"/>
          </a:xfrm>
        </p:spPr>
        <p:txBody>
          <a:bodyPr/>
          <a:lstStyle/>
          <a:p>
            <a:pPr marL="0" indent="0" algn="ctr">
              <a:buNone/>
            </a:pPr>
            <a:r>
              <a:rPr lang="en-US" sz="2000" dirty="0">
                <a:solidFill>
                  <a:srgbClr val="14418B"/>
                </a:solidFill>
              </a:rPr>
              <a:t>“Acting ahead of predicted hazards to prevent or reduce acute humanitarian impacts before they fully unfold” (UN OCHA)</a:t>
            </a:r>
          </a:p>
        </p:txBody>
      </p:sp>
    </p:spTree>
    <p:extLst>
      <p:ext uri="{BB962C8B-B14F-4D97-AF65-F5344CB8AC3E}">
        <p14:creationId xmlns:p14="http://schemas.microsoft.com/office/powerpoint/2010/main" val="2386729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A2FBE-1C05-4A93-A94B-0119D24DD2C4}"/>
              </a:ext>
            </a:extLst>
          </p:cNvPr>
          <p:cNvSpPr>
            <a:spLocks noGrp="1"/>
          </p:cNvSpPr>
          <p:nvPr>
            <p:ph type="title"/>
          </p:nvPr>
        </p:nvSpPr>
        <p:spPr/>
        <p:txBody>
          <a:bodyPr/>
          <a:lstStyle/>
          <a:p>
            <a:r>
              <a:rPr lang="en-US" dirty="0"/>
              <a:t>Traditional humanitarian response</a:t>
            </a:r>
          </a:p>
        </p:txBody>
      </p:sp>
      <p:sp>
        <p:nvSpPr>
          <p:cNvPr id="3" name="Content Placeholder 2">
            <a:extLst>
              <a:ext uri="{FF2B5EF4-FFF2-40B4-BE49-F238E27FC236}">
                <a16:creationId xmlns:a16="http://schemas.microsoft.com/office/drawing/2014/main" id="{46B2B545-E373-4780-82DC-A6FBF7AA01F5}"/>
              </a:ext>
            </a:extLst>
          </p:cNvPr>
          <p:cNvSpPr>
            <a:spLocks noGrp="1"/>
          </p:cNvSpPr>
          <p:nvPr>
            <p:ph sz="quarter" idx="13"/>
          </p:nvPr>
        </p:nvSpPr>
        <p:spPr>
          <a:xfrm>
            <a:off x="539552" y="1105421"/>
            <a:ext cx="7902575" cy="2709045"/>
          </a:xfrm>
        </p:spPr>
        <p:txBody>
          <a:bodyPr/>
          <a:lstStyle/>
          <a:p>
            <a:pPr marL="0" indent="0" algn="ctr">
              <a:buNone/>
            </a:pPr>
            <a:endParaRPr lang="en-US" sz="2000" dirty="0">
              <a:solidFill>
                <a:srgbClr val="14418B"/>
              </a:solidFill>
            </a:endParaRPr>
          </a:p>
        </p:txBody>
      </p:sp>
      <p:cxnSp>
        <p:nvCxnSpPr>
          <p:cNvPr id="8" name="Straight Connector 7">
            <a:extLst>
              <a:ext uri="{FF2B5EF4-FFF2-40B4-BE49-F238E27FC236}">
                <a16:creationId xmlns:a16="http://schemas.microsoft.com/office/drawing/2014/main" id="{0C2AA61A-292E-4496-AC1D-F3980E585CF8}"/>
              </a:ext>
            </a:extLst>
          </p:cNvPr>
          <p:cNvCxnSpPr/>
          <p:nvPr/>
        </p:nvCxnSpPr>
        <p:spPr>
          <a:xfrm>
            <a:off x="628650" y="3651870"/>
            <a:ext cx="3079254" cy="0"/>
          </a:xfrm>
          <a:prstGeom prst="line">
            <a:avLst/>
          </a:prstGeom>
        </p:spPr>
        <p:style>
          <a:lnRef idx="3">
            <a:schemeClr val="accent1"/>
          </a:lnRef>
          <a:fillRef idx="0">
            <a:schemeClr val="accent1"/>
          </a:fillRef>
          <a:effectRef idx="2">
            <a:schemeClr val="accent1"/>
          </a:effectRef>
          <a:fontRef idx="minor">
            <a:schemeClr val="tx1"/>
          </a:fontRef>
        </p:style>
      </p:cxnSp>
      <p:sp>
        <p:nvSpPr>
          <p:cNvPr id="18" name="Explosion: 8 Points 17">
            <a:extLst>
              <a:ext uri="{FF2B5EF4-FFF2-40B4-BE49-F238E27FC236}">
                <a16:creationId xmlns:a16="http://schemas.microsoft.com/office/drawing/2014/main" id="{3AD7F540-0B1B-4A7A-95F3-757FE8AE1835}"/>
              </a:ext>
            </a:extLst>
          </p:cNvPr>
          <p:cNvSpPr/>
          <p:nvPr/>
        </p:nvSpPr>
        <p:spPr>
          <a:xfrm>
            <a:off x="3455269" y="2897549"/>
            <a:ext cx="396652" cy="429130"/>
          </a:xfrm>
          <a:prstGeom prst="irregularSeal1">
            <a:avLst/>
          </a:prstGeom>
          <a:solidFill>
            <a:srgbClr val="FF3300"/>
          </a:solidFill>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000" dirty="0">
              <a:ln w="0">
                <a:noFill/>
              </a:ln>
              <a:solidFill>
                <a:schemeClr val="tx1"/>
              </a:solidFill>
              <a:effectLst>
                <a:outerShdw blurRad="38100" dist="19050" dir="2700000" algn="tl" rotWithShape="0">
                  <a:schemeClr val="dk1">
                    <a:alpha val="40000"/>
                  </a:schemeClr>
                </a:outerShdw>
              </a:effectLst>
            </a:endParaRPr>
          </a:p>
        </p:txBody>
      </p:sp>
      <p:sp>
        <p:nvSpPr>
          <p:cNvPr id="19" name="TextBox 18">
            <a:extLst>
              <a:ext uri="{FF2B5EF4-FFF2-40B4-BE49-F238E27FC236}">
                <a16:creationId xmlns:a16="http://schemas.microsoft.com/office/drawing/2014/main" id="{F83954AC-92CF-47BA-8A09-3EC46A5DA6BF}"/>
              </a:ext>
            </a:extLst>
          </p:cNvPr>
          <p:cNvSpPr txBox="1"/>
          <p:nvPr/>
        </p:nvSpPr>
        <p:spPr>
          <a:xfrm>
            <a:off x="2771800" y="2691454"/>
            <a:ext cx="1368152" cy="276999"/>
          </a:xfrm>
          <a:prstGeom prst="rect">
            <a:avLst/>
          </a:prstGeom>
          <a:noFill/>
        </p:spPr>
        <p:txBody>
          <a:bodyPr wrap="square" rtlCol="0">
            <a:spAutoFit/>
          </a:bodyPr>
          <a:lstStyle/>
          <a:p>
            <a:r>
              <a:rPr lang="en-US" sz="1200" dirty="0">
                <a:solidFill>
                  <a:srgbClr val="FF3300"/>
                </a:solidFill>
              </a:rPr>
              <a:t>SHOCK/DISASTER</a:t>
            </a:r>
          </a:p>
        </p:txBody>
      </p:sp>
      <p:cxnSp>
        <p:nvCxnSpPr>
          <p:cNvPr id="21" name="Straight Connector 20">
            <a:extLst>
              <a:ext uri="{FF2B5EF4-FFF2-40B4-BE49-F238E27FC236}">
                <a16:creationId xmlns:a16="http://schemas.microsoft.com/office/drawing/2014/main" id="{591A8BEB-167A-4A7A-AC13-9FFD2013FDEB}"/>
              </a:ext>
            </a:extLst>
          </p:cNvPr>
          <p:cNvCxnSpPr/>
          <p:nvPr/>
        </p:nvCxnSpPr>
        <p:spPr>
          <a:xfrm>
            <a:off x="3707904" y="3342044"/>
            <a:ext cx="288032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2FCF61EB-F1A0-45EE-85F9-A910E865053C}"/>
              </a:ext>
            </a:extLst>
          </p:cNvPr>
          <p:cNvSpPr txBox="1"/>
          <p:nvPr/>
        </p:nvSpPr>
        <p:spPr>
          <a:xfrm>
            <a:off x="4791068" y="3326679"/>
            <a:ext cx="1656184" cy="200055"/>
          </a:xfrm>
          <a:prstGeom prst="rect">
            <a:avLst/>
          </a:prstGeom>
          <a:noFill/>
        </p:spPr>
        <p:txBody>
          <a:bodyPr wrap="square" rtlCol="0">
            <a:spAutoFit/>
          </a:bodyPr>
          <a:lstStyle/>
          <a:p>
            <a:r>
              <a:rPr lang="en-US" sz="700" dirty="0"/>
              <a:t>Humanitarian crisis</a:t>
            </a:r>
          </a:p>
        </p:txBody>
      </p:sp>
      <p:sp>
        <p:nvSpPr>
          <p:cNvPr id="24" name="Freeform: Shape 23">
            <a:extLst>
              <a:ext uri="{FF2B5EF4-FFF2-40B4-BE49-F238E27FC236}">
                <a16:creationId xmlns:a16="http://schemas.microsoft.com/office/drawing/2014/main" id="{075DE14A-5741-4677-960A-37B1461DF280}"/>
              </a:ext>
            </a:extLst>
          </p:cNvPr>
          <p:cNvSpPr/>
          <p:nvPr/>
        </p:nvSpPr>
        <p:spPr>
          <a:xfrm>
            <a:off x="3707904" y="2262188"/>
            <a:ext cx="2880320" cy="1389680"/>
          </a:xfrm>
          <a:custGeom>
            <a:avLst/>
            <a:gdLst>
              <a:gd name="connsiteX0" fmla="*/ 0 w 2612571"/>
              <a:gd name="connsiteY0" fmla="*/ 2055194 h 2055194"/>
              <a:gd name="connsiteX1" fmla="*/ 998375 w 2612571"/>
              <a:gd name="connsiteY1" fmla="*/ 2459 h 2055194"/>
              <a:gd name="connsiteX2" fmla="*/ 1922106 w 2612571"/>
              <a:gd name="connsiteY2" fmla="*/ 1644647 h 2055194"/>
              <a:gd name="connsiteX3" fmla="*/ 2565918 w 2612571"/>
              <a:gd name="connsiteY3" fmla="*/ 1989879 h 2055194"/>
              <a:gd name="connsiteX4" fmla="*/ 2565918 w 2612571"/>
              <a:gd name="connsiteY4" fmla="*/ 1989879 h 2055194"/>
              <a:gd name="connsiteX5" fmla="*/ 2612571 w 2612571"/>
              <a:gd name="connsiteY5" fmla="*/ 1999210 h 2055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12571" h="2055194">
                <a:moveTo>
                  <a:pt x="0" y="2055194"/>
                </a:moveTo>
                <a:cubicBezTo>
                  <a:pt x="339012" y="1063038"/>
                  <a:pt x="678024" y="70883"/>
                  <a:pt x="998375" y="2459"/>
                </a:cubicBezTo>
                <a:cubicBezTo>
                  <a:pt x="1318726" y="-65965"/>
                  <a:pt x="1660849" y="1313410"/>
                  <a:pt x="1922106" y="1644647"/>
                </a:cubicBezTo>
                <a:cubicBezTo>
                  <a:pt x="2183363" y="1975884"/>
                  <a:pt x="2565918" y="1989879"/>
                  <a:pt x="2565918" y="1989879"/>
                </a:cubicBezTo>
                <a:lnTo>
                  <a:pt x="2565918" y="1989879"/>
                </a:lnTo>
                <a:lnTo>
                  <a:pt x="2612571" y="1999210"/>
                </a:lnTo>
              </a:path>
            </a:pathLst>
          </a:cu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25" name="TextBox 24">
            <a:extLst>
              <a:ext uri="{FF2B5EF4-FFF2-40B4-BE49-F238E27FC236}">
                <a16:creationId xmlns:a16="http://schemas.microsoft.com/office/drawing/2014/main" id="{6FB2BD71-F504-4B60-860C-058514063057}"/>
              </a:ext>
            </a:extLst>
          </p:cNvPr>
          <p:cNvSpPr txBox="1"/>
          <p:nvPr/>
        </p:nvSpPr>
        <p:spPr>
          <a:xfrm>
            <a:off x="3482727" y="3778133"/>
            <a:ext cx="2169393" cy="938719"/>
          </a:xfrm>
          <a:prstGeom prst="rect">
            <a:avLst/>
          </a:prstGeom>
          <a:noFill/>
        </p:spPr>
        <p:txBody>
          <a:bodyPr wrap="square" rtlCol="0">
            <a:spAutoFit/>
          </a:bodyPr>
          <a:lstStyle/>
          <a:p>
            <a:r>
              <a:rPr lang="en-US" sz="1100" b="1" cap="small" dirty="0"/>
              <a:t>Humanitarian aid is provided: </a:t>
            </a:r>
          </a:p>
          <a:p>
            <a:pPr marL="171450" indent="-171450">
              <a:buFontTx/>
              <a:buChar char="-"/>
            </a:pPr>
            <a:r>
              <a:rPr lang="en-US" sz="1100" dirty="0"/>
              <a:t>Needs assessments</a:t>
            </a:r>
          </a:p>
          <a:p>
            <a:pPr marL="171450" indent="-171450">
              <a:buFontTx/>
              <a:buChar char="-"/>
            </a:pPr>
            <a:r>
              <a:rPr lang="en-US" sz="1100" dirty="0"/>
              <a:t>Planning </a:t>
            </a:r>
          </a:p>
          <a:p>
            <a:pPr marL="171450" indent="-171450">
              <a:buFontTx/>
              <a:buChar char="-"/>
            </a:pPr>
            <a:r>
              <a:rPr lang="en-US" sz="1100" dirty="0"/>
              <a:t>Fundraising </a:t>
            </a:r>
          </a:p>
          <a:p>
            <a:pPr marL="171450" indent="-171450">
              <a:buFontTx/>
              <a:buChar char="-"/>
            </a:pPr>
            <a:r>
              <a:rPr lang="en-US" sz="1100" dirty="0"/>
              <a:t>Assistance delivery </a:t>
            </a:r>
          </a:p>
        </p:txBody>
      </p:sp>
    </p:spTree>
    <p:extLst>
      <p:ext uri="{BB962C8B-B14F-4D97-AF65-F5344CB8AC3E}">
        <p14:creationId xmlns:p14="http://schemas.microsoft.com/office/powerpoint/2010/main" val="1954044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childTnLst>
                          </p:cTn>
                        </p:par>
                        <p:par>
                          <p:cTn id="8" fill="hold">
                            <p:stCondLst>
                              <p:cond delay="1000"/>
                            </p:stCondLst>
                            <p:childTnLst>
                              <p:par>
                                <p:cTn id="9" presetID="1"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left)">
                                      <p:cBhvr>
                                        <p:cTn id="16" dur="2250"/>
                                        <p:tgtEl>
                                          <p:spTgt spid="24"/>
                                        </p:tgtEl>
                                      </p:cBhvr>
                                    </p:animEffect>
                                  </p:childTnLst>
                                </p:cTn>
                              </p:par>
                              <p:par>
                                <p:cTn id="17" presetID="22" presetClass="entr" presetSubtype="8"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2500"/>
                                        <p:tgtEl>
                                          <p:spTgt spid="21"/>
                                        </p:tgtEl>
                                      </p:cBhvr>
                                    </p:animEffect>
                                  </p:childTnLst>
                                </p:cTn>
                              </p:par>
                              <p:par>
                                <p:cTn id="20" presetID="1" presetClass="entr" presetSubtype="0" fill="hold" grpId="0" nodeType="withEffect">
                                  <p:stCondLst>
                                    <p:cond delay="0"/>
                                  </p:stCondLst>
                                  <p:childTnLst>
                                    <p:set>
                                      <p:cBhvr>
                                        <p:cTn id="21" dur="1" fill="hold">
                                          <p:stCondLst>
                                            <p:cond delay="749"/>
                                          </p:stCondLst>
                                        </p:cTn>
                                        <p:tgtEl>
                                          <p:spTgt spid="22"/>
                                        </p:tgtEl>
                                        <p:attrNameLst>
                                          <p:attrName>style.visibility</p:attrName>
                                        </p:attrNameLst>
                                      </p:cBhvr>
                                      <p:to>
                                        <p:strVal val="visible"/>
                                      </p:to>
                                    </p:set>
                                  </p:childTnLst>
                                </p:cTn>
                              </p:par>
                            </p:childTnLst>
                          </p:cTn>
                        </p:par>
                        <p:par>
                          <p:cTn id="22" fill="hold">
                            <p:stCondLst>
                              <p:cond delay="3500"/>
                            </p:stCondLst>
                            <p:childTnLst>
                              <p:par>
                                <p:cTn id="23" presetID="22" presetClass="entr" presetSubtype="1"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up)">
                                      <p:cBhvr>
                                        <p:cTn id="25" dur="1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2" grpId="0"/>
      <p:bldP spid="24" grpId="0" animBg="1"/>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A2FBE-1C05-4A93-A94B-0119D24DD2C4}"/>
              </a:ext>
            </a:extLst>
          </p:cNvPr>
          <p:cNvSpPr>
            <a:spLocks noGrp="1"/>
          </p:cNvSpPr>
          <p:nvPr>
            <p:ph type="title"/>
          </p:nvPr>
        </p:nvSpPr>
        <p:spPr/>
        <p:txBody>
          <a:bodyPr/>
          <a:lstStyle/>
          <a:p>
            <a:r>
              <a:rPr lang="en-US" dirty="0"/>
              <a:t>Anticipatory action</a:t>
            </a:r>
          </a:p>
        </p:txBody>
      </p:sp>
      <p:sp>
        <p:nvSpPr>
          <p:cNvPr id="3" name="Content Placeholder 2">
            <a:extLst>
              <a:ext uri="{FF2B5EF4-FFF2-40B4-BE49-F238E27FC236}">
                <a16:creationId xmlns:a16="http://schemas.microsoft.com/office/drawing/2014/main" id="{46B2B545-E373-4780-82DC-A6FBF7AA01F5}"/>
              </a:ext>
            </a:extLst>
          </p:cNvPr>
          <p:cNvSpPr>
            <a:spLocks noGrp="1"/>
          </p:cNvSpPr>
          <p:nvPr>
            <p:ph sz="quarter" idx="13"/>
          </p:nvPr>
        </p:nvSpPr>
        <p:spPr>
          <a:xfrm>
            <a:off x="467544" y="1268016"/>
            <a:ext cx="7902575" cy="2709045"/>
          </a:xfrm>
        </p:spPr>
        <p:txBody>
          <a:bodyPr/>
          <a:lstStyle/>
          <a:p>
            <a:pPr marL="0" indent="0" algn="ctr">
              <a:buNone/>
            </a:pPr>
            <a:endParaRPr lang="en-US" sz="2000" dirty="0">
              <a:solidFill>
                <a:srgbClr val="14418B"/>
              </a:solidFill>
            </a:endParaRPr>
          </a:p>
        </p:txBody>
      </p:sp>
      <p:cxnSp>
        <p:nvCxnSpPr>
          <p:cNvPr id="8" name="Straight Connector 7">
            <a:extLst>
              <a:ext uri="{FF2B5EF4-FFF2-40B4-BE49-F238E27FC236}">
                <a16:creationId xmlns:a16="http://schemas.microsoft.com/office/drawing/2014/main" id="{0C2AA61A-292E-4496-AC1D-F3980E585CF8}"/>
              </a:ext>
            </a:extLst>
          </p:cNvPr>
          <p:cNvCxnSpPr>
            <a:cxnSpLocks/>
          </p:cNvCxnSpPr>
          <p:nvPr/>
        </p:nvCxnSpPr>
        <p:spPr>
          <a:xfrm flipV="1">
            <a:off x="628650" y="3651868"/>
            <a:ext cx="1423070" cy="2"/>
          </a:xfrm>
          <a:prstGeom prst="line">
            <a:avLst/>
          </a:prstGeom>
        </p:spPr>
        <p:style>
          <a:lnRef idx="3">
            <a:schemeClr val="accent1"/>
          </a:lnRef>
          <a:fillRef idx="0">
            <a:schemeClr val="accent1"/>
          </a:fillRef>
          <a:effectRef idx="2">
            <a:schemeClr val="accent1"/>
          </a:effectRef>
          <a:fontRef idx="minor">
            <a:schemeClr val="tx1"/>
          </a:fontRef>
        </p:style>
      </p:cxnSp>
      <p:sp>
        <p:nvSpPr>
          <p:cNvPr id="18" name="Explosion: 8 Points 17">
            <a:extLst>
              <a:ext uri="{FF2B5EF4-FFF2-40B4-BE49-F238E27FC236}">
                <a16:creationId xmlns:a16="http://schemas.microsoft.com/office/drawing/2014/main" id="{3AD7F540-0B1B-4A7A-95F3-757FE8AE1835}"/>
              </a:ext>
            </a:extLst>
          </p:cNvPr>
          <p:cNvSpPr/>
          <p:nvPr/>
        </p:nvSpPr>
        <p:spPr>
          <a:xfrm>
            <a:off x="3311252" y="2989076"/>
            <a:ext cx="396652" cy="429130"/>
          </a:xfrm>
          <a:prstGeom prst="irregularSeal1">
            <a:avLst/>
          </a:prstGeom>
          <a:solidFill>
            <a:srgbClr val="FF3300"/>
          </a:solidFill>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000" dirty="0">
              <a:ln w="0">
                <a:noFill/>
              </a:ln>
              <a:solidFill>
                <a:schemeClr val="tx1"/>
              </a:solidFill>
              <a:effectLst>
                <a:outerShdw blurRad="38100" dist="19050" dir="2700000" algn="tl" rotWithShape="0">
                  <a:schemeClr val="dk1">
                    <a:alpha val="40000"/>
                  </a:schemeClr>
                </a:outerShdw>
              </a:effectLst>
            </a:endParaRPr>
          </a:p>
        </p:txBody>
      </p:sp>
      <p:sp>
        <p:nvSpPr>
          <p:cNvPr id="19" name="TextBox 18">
            <a:extLst>
              <a:ext uri="{FF2B5EF4-FFF2-40B4-BE49-F238E27FC236}">
                <a16:creationId xmlns:a16="http://schemas.microsoft.com/office/drawing/2014/main" id="{F83954AC-92CF-47BA-8A09-3EC46A5DA6BF}"/>
              </a:ext>
            </a:extLst>
          </p:cNvPr>
          <p:cNvSpPr txBox="1"/>
          <p:nvPr/>
        </p:nvSpPr>
        <p:spPr>
          <a:xfrm>
            <a:off x="2650058" y="2680343"/>
            <a:ext cx="1368152" cy="276999"/>
          </a:xfrm>
          <a:prstGeom prst="rect">
            <a:avLst/>
          </a:prstGeom>
          <a:noFill/>
        </p:spPr>
        <p:txBody>
          <a:bodyPr wrap="square" rtlCol="0">
            <a:spAutoFit/>
          </a:bodyPr>
          <a:lstStyle/>
          <a:p>
            <a:r>
              <a:rPr lang="en-US" sz="1200" dirty="0"/>
              <a:t>SHOCK/DISASTER</a:t>
            </a:r>
          </a:p>
        </p:txBody>
      </p:sp>
      <p:cxnSp>
        <p:nvCxnSpPr>
          <p:cNvPr id="21" name="Straight Connector 20">
            <a:extLst>
              <a:ext uri="{FF2B5EF4-FFF2-40B4-BE49-F238E27FC236}">
                <a16:creationId xmlns:a16="http://schemas.microsoft.com/office/drawing/2014/main" id="{591A8BEB-167A-4A7A-AC13-9FFD2013FDEB}"/>
              </a:ext>
            </a:extLst>
          </p:cNvPr>
          <p:cNvCxnSpPr/>
          <p:nvPr/>
        </p:nvCxnSpPr>
        <p:spPr>
          <a:xfrm>
            <a:off x="3450197" y="3507854"/>
            <a:ext cx="288032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2FCF61EB-F1A0-45EE-85F9-A910E865053C}"/>
              </a:ext>
            </a:extLst>
          </p:cNvPr>
          <p:cNvSpPr txBox="1"/>
          <p:nvPr/>
        </p:nvSpPr>
        <p:spPr>
          <a:xfrm>
            <a:off x="4644008" y="3456259"/>
            <a:ext cx="1656184" cy="200055"/>
          </a:xfrm>
          <a:prstGeom prst="rect">
            <a:avLst/>
          </a:prstGeom>
          <a:noFill/>
        </p:spPr>
        <p:txBody>
          <a:bodyPr wrap="square" rtlCol="0">
            <a:spAutoFit/>
          </a:bodyPr>
          <a:lstStyle/>
          <a:p>
            <a:r>
              <a:rPr lang="en-US" sz="700" dirty="0"/>
              <a:t>Humanitarian crisis</a:t>
            </a:r>
          </a:p>
        </p:txBody>
      </p:sp>
      <p:sp>
        <p:nvSpPr>
          <p:cNvPr id="24" name="Freeform: Shape 23">
            <a:extLst>
              <a:ext uri="{FF2B5EF4-FFF2-40B4-BE49-F238E27FC236}">
                <a16:creationId xmlns:a16="http://schemas.microsoft.com/office/drawing/2014/main" id="{075DE14A-5741-4677-960A-37B1461DF280}"/>
              </a:ext>
            </a:extLst>
          </p:cNvPr>
          <p:cNvSpPr/>
          <p:nvPr/>
        </p:nvSpPr>
        <p:spPr>
          <a:xfrm>
            <a:off x="3450197" y="3038342"/>
            <a:ext cx="2880320" cy="613526"/>
          </a:xfrm>
          <a:custGeom>
            <a:avLst/>
            <a:gdLst>
              <a:gd name="connsiteX0" fmla="*/ 0 w 2612571"/>
              <a:gd name="connsiteY0" fmla="*/ 2055194 h 2055194"/>
              <a:gd name="connsiteX1" fmla="*/ 998375 w 2612571"/>
              <a:gd name="connsiteY1" fmla="*/ 2459 h 2055194"/>
              <a:gd name="connsiteX2" fmla="*/ 1922106 w 2612571"/>
              <a:gd name="connsiteY2" fmla="*/ 1644647 h 2055194"/>
              <a:gd name="connsiteX3" fmla="*/ 2565918 w 2612571"/>
              <a:gd name="connsiteY3" fmla="*/ 1989879 h 2055194"/>
              <a:gd name="connsiteX4" fmla="*/ 2565918 w 2612571"/>
              <a:gd name="connsiteY4" fmla="*/ 1989879 h 2055194"/>
              <a:gd name="connsiteX5" fmla="*/ 2612571 w 2612571"/>
              <a:gd name="connsiteY5" fmla="*/ 1999210 h 2055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12571" h="2055194">
                <a:moveTo>
                  <a:pt x="0" y="2055194"/>
                </a:moveTo>
                <a:cubicBezTo>
                  <a:pt x="339012" y="1063038"/>
                  <a:pt x="678024" y="70883"/>
                  <a:pt x="998375" y="2459"/>
                </a:cubicBezTo>
                <a:cubicBezTo>
                  <a:pt x="1318726" y="-65965"/>
                  <a:pt x="1660849" y="1313410"/>
                  <a:pt x="1922106" y="1644647"/>
                </a:cubicBezTo>
                <a:cubicBezTo>
                  <a:pt x="2183363" y="1975884"/>
                  <a:pt x="2565918" y="1989879"/>
                  <a:pt x="2565918" y="1989879"/>
                </a:cubicBezTo>
                <a:lnTo>
                  <a:pt x="2565918" y="1989879"/>
                </a:lnTo>
                <a:lnTo>
                  <a:pt x="2612571" y="1999210"/>
                </a:lnTo>
              </a:path>
            </a:pathLst>
          </a:cu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25" name="TextBox 24">
            <a:extLst>
              <a:ext uri="{FF2B5EF4-FFF2-40B4-BE49-F238E27FC236}">
                <a16:creationId xmlns:a16="http://schemas.microsoft.com/office/drawing/2014/main" id="{6FB2BD71-F504-4B60-860C-058514063057}"/>
              </a:ext>
            </a:extLst>
          </p:cNvPr>
          <p:cNvSpPr txBox="1"/>
          <p:nvPr/>
        </p:nvSpPr>
        <p:spPr>
          <a:xfrm>
            <a:off x="606983" y="3899446"/>
            <a:ext cx="2169393" cy="769441"/>
          </a:xfrm>
          <a:prstGeom prst="rect">
            <a:avLst/>
          </a:prstGeom>
          <a:noFill/>
        </p:spPr>
        <p:txBody>
          <a:bodyPr wrap="square" rtlCol="0">
            <a:spAutoFit/>
          </a:bodyPr>
          <a:lstStyle/>
          <a:p>
            <a:r>
              <a:rPr lang="en-US" sz="1100" b="1" cap="small" dirty="0"/>
              <a:t>Anticipatory action: </a:t>
            </a:r>
          </a:p>
          <a:p>
            <a:pPr marL="171450" indent="-171450">
              <a:buFontTx/>
              <a:buChar char="-"/>
            </a:pPr>
            <a:r>
              <a:rPr lang="en-US" sz="1100" dirty="0"/>
              <a:t>Forecasting</a:t>
            </a:r>
          </a:p>
          <a:p>
            <a:pPr marL="171450" indent="-171450">
              <a:buFontTx/>
              <a:buChar char="-"/>
            </a:pPr>
            <a:r>
              <a:rPr lang="en-US" sz="1100" dirty="0"/>
              <a:t>Designing action plans </a:t>
            </a:r>
          </a:p>
          <a:p>
            <a:pPr marL="171450" indent="-171450">
              <a:buFontTx/>
              <a:buChar char="-"/>
            </a:pPr>
            <a:r>
              <a:rPr lang="en-US" sz="1100" dirty="0"/>
              <a:t>Pre-arranging funding </a:t>
            </a:r>
          </a:p>
        </p:txBody>
      </p:sp>
      <p:sp>
        <p:nvSpPr>
          <p:cNvPr id="4" name="Isosceles Triangle 3">
            <a:extLst>
              <a:ext uri="{FF2B5EF4-FFF2-40B4-BE49-F238E27FC236}">
                <a16:creationId xmlns:a16="http://schemas.microsoft.com/office/drawing/2014/main" id="{8333FEBC-0403-49FA-8676-FF630E316328}"/>
              </a:ext>
            </a:extLst>
          </p:cNvPr>
          <p:cNvSpPr/>
          <p:nvPr/>
        </p:nvSpPr>
        <p:spPr>
          <a:xfrm>
            <a:off x="1691680" y="2905273"/>
            <a:ext cx="576065" cy="499019"/>
          </a:xfrm>
          <a:prstGeom prst="triangle">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lang="en-US" sz="3200" dirty="0">
                <a:ln w="0"/>
                <a:solidFill>
                  <a:schemeClr val="tx1"/>
                </a:solidFill>
                <a:effectLst>
                  <a:outerShdw blurRad="38100" dist="19050" dir="2700000" algn="tl" rotWithShape="0">
                    <a:schemeClr val="dk1">
                      <a:alpha val="40000"/>
                    </a:schemeClr>
                  </a:outerShdw>
                </a:effectLst>
              </a:rPr>
              <a:t>!</a:t>
            </a:r>
          </a:p>
          <a:p>
            <a:pPr algn="ctr">
              <a:spcAft>
                <a:spcPts val="600"/>
              </a:spcAft>
            </a:pPr>
            <a:endParaRPr lang="en-US" sz="600" dirty="0">
              <a:ln w="0"/>
              <a:solidFill>
                <a:schemeClr val="tx1"/>
              </a:solidFill>
              <a:effectLst>
                <a:outerShdw blurRad="38100" dist="19050" dir="2700000" algn="tl" rotWithShape="0">
                  <a:schemeClr val="dk1">
                    <a:alpha val="40000"/>
                  </a:schemeClr>
                </a:outerShdw>
              </a:effectLst>
            </a:endParaRPr>
          </a:p>
        </p:txBody>
      </p:sp>
      <p:sp>
        <p:nvSpPr>
          <p:cNvPr id="12" name="TextBox 11">
            <a:extLst>
              <a:ext uri="{FF2B5EF4-FFF2-40B4-BE49-F238E27FC236}">
                <a16:creationId xmlns:a16="http://schemas.microsoft.com/office/drawing/2014/main" id="{430A9904-4AA7-4105-B930-21D480F8EE35}"/>
              </a:ext>
            </a:extLst>
          </p:cNvPr>
          <p:cNvSpPr txBox="1"/>
          <p:nvPr/>
        </p:nvSpPr>
        <p:spPr>
          <a:xfrm>
            <a:off x="1547664" y="2552954"/>
            <a:ext cx="927721" cy="276999"/>
          </a:xfrm>
          <a:prstGeom prst="rect">
            <a:avLst/>
          </a:prstGeom>
          <a:noFill/>
        </p:spPr>
        <p:txBody>
          <a:bodyPr wrap="square" rtlCol="0">
            <a:spAutoFit/>
          </a:bodyPr>
          <a:lstStyle/>
          <a:p>
            <a:r>
              <a:rPr lang="en-US" sz="1200" b="1" dirty="0"/>
              <a:t>ALERT/EWS</a:t>
            </a:r>
          </a:p>
        </p:txBody>
      </p:sp>
      <p:cxnSp>
        <p:nvCxnSpPr>
          <p:cNvPr id="14" name="Straight Connector 13">
            <a:extLst>
              <a:ext uri="{FF2B5EF4-FFF2-40B4-BE49-F238E27FC236}">
                <a16:creationId xmlns:a16="http://schemas.microsoft.com/office/drawing/2014/main" id="{DAA0D61A-17FC-410F-96AF-576C60D700BC}"/>
              </a:ext>
            </a:extLst>
          </p:cNvPr>
          <p:cNvCxnSpPr>
            <a:cxnSpLocks/>
          </p:cNvCxnSpPr>
          <p:nvPr/>
        </p:nvCxnSpPr>
        <p:spPr>
          <a:xfrm flipV="1">
            <a:off x="2027127" y="3651868"/>
            <a:ext cx="1423070" cy="2"/>
          </a:xfrm>
          <a:prstGeom prst="line">
            <a:avLst/>
          </a:prstGeom>
        </p:spPr>
        <p:style>
          <a:lnRef idx="3">
            <a:schemeClr val="accent3"/>
          </a:lnRef>
          <a:fillRef idx="0">
            <a:schemeClr val="accent3"/>
          </a:fillRef>
          <a:effectRef idx="2">
            <a:schemeClr val="accent3"/>
          </a:effectRef>
          <a:fontRef idx="minor">
            <a:schemeClr val="tx1"/>
          </a:fontRef>
        </p:style>
      </p:cxnSp>
      <p:sp>
        <p:nvSpPr>
          <p:cNvPr id="15" name="TextBox 14">
            <a:extLst>
              <a:ext uri="{FF2B5EF4-FFF2-40B4-BE49-F238E27FC236}">
                <a16:creationId xmlns:a16="http://schemas.microsoft.com/office/drawing/2014/main" id="{F4A90F81-FA5D-408E-9F3F-CAEEBC8A59F7}"/>
              </a:ext>
            </a:extLst>
          </p:cNvPr>
          <p:cNvSpPr txBox="1"/>
          <p:nvPr/>
        </p:nvSpPr>
        <p:spPr>
          <a:xfrm>
            <a:off x="2319158" y="3885530"/>
            <a:ext cx="2169393" cy="261610"/>
          </a:xfrm>
          <a:prstGeom prst="rect">
            <a:avLst/>
          </a:prstGeom>
          <a:noFill/>
        </p:spPr>
        <p:txBody>
          <a:bodyPr wrap="square" rtlCol="0">
            <a:spAutoFit/>
          </a:bodyPr>
          <a:lstStyle/>
          <a:p>
            <a:r>
              <a:rPr lang="en-US" sz="1100" b="1" cap="small" dirty="0"/>
              <a:t>Anticipatory action response</a:t>
            </a:r>
          </a:p>
        </p:txBody>
      </p:sp>
    </p:spTree>
    <p:extLst>
      <p:ext uri="{BB962C8B-B14F-4D97-AF65-F5344CB8AC3E}">
        <p14:creationId xmlns:p14="http://schemas.microsoft.com/office/powerpoint/2010/main" val="574190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up)">
                                      <p:cBhvr>
                                        <p:cTn id="7" dur="500"/>
                                        <p:tgtEl>
                                          <p:spTgt spid="2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par>
                          <p:cTn id="12" fill="hold">
                            <p:stCondLst>
                              <p:cond delay="1500"/>
                            </p:stCondLst>
                            <p:childTnLst>
                              <p:par>
                                <p:cTn id="13" presetID="22" presetClass="entr" presetSubtype="8"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1000"/>
                                        <p:tgtEl>
                                          <p:spTgt spid="14"/>
                                        </p:tgtEl>
                                      </p:cBhvr>
                                    </p:animEffect>
                                  </p:childTnLst>
                                </p:cTn>
                              </p:par>
                              <p:par>
                                <p:cTn id="16" presetID="6" presetClass="entr" presetSubtype="16"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circle(in)">
                                      <p:cBhvr>
                                        <p:cTn id="18" dur="500"/>
                                        <p:tgtEl>
                                          <p:spTgt spid="4"/>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500"/>
                            </p:stCondLst>
                            <p:childTnLst>
                              <p:par>
                                <p:cTn id="23" presetID="22" presetClass="entr" presetSubtype="1"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up)">
                                      <p:cBhvr>
                                        <p:cTn id="25" dur="500"/>
                                        <p:tgtEl>
                                          <p:spTgt spid="15"/>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2000"/>
                                        <p:tgtEl>
                                          <p:spTgt spid="24"/>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anim calcmode="lin" valueType="num">
                                      <p:cBhvr>
                                        <p:cTn id="33" dur="500" fill="hold"/>
                                        <p:tgtEl>
                                          <p:spTgt spid="18"/>
                                        </p:tgtEl>
                                        <p:attrNameLst>
                                          <p:attrName>ppt_x</p:attrName>
                                        </p:attrNameLst>
                                      </p:cBhvr>
                                      <p:tavLst>
                                        <p:tav tm="0">
                                          <p:val>
                                            <p:strVal val="#ppt_x"/>
                                          </p:val>
                                        </p:tav>
                                        <p:tav tm="100000">
                                          <p:val>
                                            <p:strVal val="#ppt_x"/>
                                          </p:val>
                                        </p:tav>
                                      </p:tavLst>
                                    </p:anim>
                                    <p:anim calcmode="lin" valueType="num">
                                      <p:cBhvr>
                                        <p:cTn id="34" dur="500" fill="hold"/>
                                        <p:tgtEl>
                                          <p:spTgt spid="18"/>
                                        </p:tgtEl>
                                        <p:attrNameLst>
                                          <p:attrName>ppt_y</p:attrName>
                                        </p:attrNameLst>
                                      </p:cBhvr>
                                      <p:tavLst>
                                        <p:tav tm="0">
                                          <p:val>
                                            <p:strVal val="#ppt_y+.1"/>
                                          </p:val>
                                        </p:tav>
                                        <p:tav tm="100000">
                                          <p:val>
                                            <p:strVal val="#ppt_y"/>
                                          </p:val>
                                        </p:tav>
                                      </p:tavLst>
                                    </p:anim>
                                  </p:childTnLst>
                                </p:cTn>
                              </p:par>
                              <p:par>
                                <p:cTn id="35" presetID="22" presetClass="entr" presetSubtype="8"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250"/>
                                        <p:tgtEl>
                                          <p:spTgt spid="19"/>
                                        </p:tgtEl>
                                      </p:cBhvr>
                                    </p:animEffect>
                                  </p:childTnLst>
                                </p:cTn>
                              </p:par>
                              <p:par>
                                <p:cTn id="38" presetID="22" presetClass="entr" presetSubtype="8" fill="hold" nodeType="withEffect">
                                  <p:stCondLst>
                                    <p:cond delay="500"/>
                                  </p:stCondLst>
                                  <p:childTnLst>
                                    <p:set>
                                      <p:cBhvr>
                                        <p:cTn id="39" dur="1" fill="hold">
                                          <p:stCondLst>
                                            <p:cond delay="0"/>
                                          </p:stCondLst>
                                        </p:cTn>
                                        <p:tgtEl>
                                          <p:spTgt spid="21"/>
                                        </p:tgtEl>
                                        <p:attrNameLst>
                                          <p:attrName>style.visibility</p:attrName>
                                        </p:attrNameLst>
                                      </p:cBhvr>
                                      <p:to>
                                        <p:strVal val="visible"/>
                                      </p:to>
                                    </p:set>
                                    <p:animEffect transition="in" filter="wipe(left)">
                                      <p:cBhvr>
                                        <p:cTn id="40" dur="2000"/>
                                        <p:tgtEl>
                                          <p:spTgt spid="21"/>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2" grpId="0"/>
      <p:bldP spid="24" grpId="0" animBg="1"/>
      <p:bldP spid="25" grpId="0"/>
      <p:bldP spid="4" grpId="0" animBg="1"/>
      <p:bldP spid="12" grpId="0"/>
      <p:bldP spid="15" grpId="0"/>
    </p:bldLst>
  </p:timing>
</p:sld>
</file>

<file path=ppt/theme/theme1.xml><?xml version="1.0" encoding="utf-8"?>
<a:theme xmlns:a="http://schemas.openxmlformats.org/drawingml/2006/main" name="Snímky s texty/obrazy">
  <a:themeElements>
    <a:clrScheme name="PIN Basic Colours POWERPOINT">
      <a:dk1>
        <a:sysClr val="windowText" lastClr="000000"/>
      </a:dk1>
      <a:lt1>
        <a:sysClr val="window" lastClr="FFFFFF"/>
      </a:lt1>
      <a:dk2>
        <a:srgbClr val="14418B"/>
      </a:dk2>
      <a:lt2>
        <a:srgbClr val="E8E9E9"/>
      </a:lt2>
      <a:accent1>
        <a:srgbClr val="14418B"/>
      </a:accent1>
      <a:accent2>
        <a:srgbClr val="EB5A4A"/>
      </a:accent2>
      <a:accent3>
        <a:srgbClr val="F9B000"/>
      </a:accent3>
      <a:accent4>
        <a:srgbClr val="49BDCF"/>
      </a:accent4>
      <a:accent5>
        <a:srgbClr val="43B386"/>
      </a:accent5>
      <a:accent6>
        <a:srgbClr val="E94161"/>
      </a:accent6>
      <a:hlink>
        <a:srgbClr val="14418B"/>
      </a:hlink>
      <a:folHlink>
        <a:srgbClr val="8E8D8D"/>
      </a:folHlink>
    </a:clrScheme>
    <a:fontScheme name="Motiv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iv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IN-template-POWERPOINT basic EN.potx" id="{5B53625B-C775-46A3-BE5B-558D76BBAA78}" vid="{31624707-BB9C-46F7-BA6E-2FFD2F295DA8}"/>
    </a:ext>
  </a:extLst>
</a:theme>
</file>

<file path=ppt/theme/theme2.xml><?xml version="1.0" encoding="utf-8"?>
<a:theme xmlns:a="http://schemas.openxmlformats.org/drawingml/2006/main" name="Předělové snímky PIN">
  <a:themeElements>
    <a:clrScheme name="PIN Basic Colours POWERPOINT">
      <a:dk1>
        <a:sysClr val="windowText" lastClr="000000"/>
      </a:dk1>
      <a:lt1>
        <a:sysClr val="window" lastClr="FFFFFF"/>
      </a:lt1>
      <a:dk2>
        <a:srgbClr val="14418B"/>
      </a:dk2>
      <a:lt2>
        <a:srgbClr val="E8E9E9"/>
      </a:lt2>
      <a:accent1>
        <a:srgbClr val="14418B"/>
      </a:accent1>
      <a:accent2>
        <a:srgbClr val="EB5A4A"/>
      </a:accent2>
      <a:accent3>
        <a:srgbClr val="F9B000"/>
      </a:accent3>
      <a:accent4>
        <a:srgbClr val="49BDCF"/>
      </a:accent4>
      <a:accent5>
        <a:srgbClr val="43B386"/>
      </a:accent5>
      <a:accent6>
        <a:srgbClr val="E94161"/>
      </a:accent6>
      <a:hlink>
        <a:srgbClr val="14418B"/>
      </a:hlink>
      <a:folHlink>
        <a:srgbClr val="8E8D8D"/>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IN-template-POWERPOINT basic EN.potx" id="{5B53625B-C775-46A3-BE5B-558D76BBAA78}" vid="{D8934042-627A-4D4D-88B0-396194936E63}"/>
    </a:ext>
  </a:extLst>
</a:theme>
</file>

<file path=ppt/theme/theme3.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9C4F2AF68766C14D894FB1E19F30740E" ma:contentTypeVersion="12" ma:contentTypeDescription="Vytvoří nový dokument" ma:contentTypeScope="" ma:versionID="538eddc2bc42e131809f4bf560b6007b">
  <xsd:schema xmlns:xsd="http://www.w3.org/2001/XMLSchema" xmlns:xs="http://www.w3.org/2001/XMLSchema" xmlns:p="http://schemas.microsoft.com/office/2006/metadata/properties" xmlns:ns3="945a7482-fa16-4f6f-8c5a-947759753b79" xmlns:ns4="cf606e60-e598-4abb-ad22-18d289650250" targetNamespace="http://schemas.microsoft.com/office/2006/metadata/properties" ma:root="true" ma:fieldsID="7d69351194c16d63b1b0c98df51fb284" ns3:_="" ns4:_="">
    <xsd:import namespace="945a7482-fa16-4f6f-8c5a-947759753b79"/>
    <xsd:import namespace="cf606e60-e598-4abb-ad22-18d289650250"/>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MediaServiceAutoTags" minOccurs="0"/>
                <xsd:element ref="ns3:MediaServiceGenerationTime" minOccurs="0"/>
                <xsd:element ref="ns3:MediaServiceEventHashCode" minOccurs="0"/>
                <xsd:element ref="ns3:MediaServiceDateTaken"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5a7482-fa16-4f6f-8c5a-947759753b7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f606e60-e598-4abb-ad22-18d289650250" elementFormDefault="qualified">
    <xsd:import namespace="http://schemas.microsoft.com/office/2006/documentManagement/types"/>
    <xsd:import namespace="http://schemas.microsoft.com/office/infopath/2007/PartnerControls"/>
    <xsd:element name="SharedWithUsers" ma:index="12" nillable="true" ma:displayName="Sdílí se 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dílené s podrobnostmi" ma:internalName="SharedWithDetails" ma:readOnly="true">
      <xsd:simpleType>
        <xsd:restriction base="dms:Note">
          <xsd:maxLength value="255"/>
        </xsd:restriction>
      </xsd:simpleType>
    </xsd:element>
    <xsd:element name="SharingHintHash" ma:index="14" nillable="true" ma:displayName="Hodnota hash upozornění na sdílení"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cf606e60-e598-4abb-ad22-18d289650250">
      <UserInfo>
        <DisplayName>Kocian Tomáš</DisplayName>
        <AccountId>752</AccountId>
        <AccountType/>
      </UserInfo>
      <UserInfo>
        <DisplayName>Guevarra Gilbert</DisplayName>
        <AccountId>22356</AccountId>
        <AccountType/>
      </UserInfo>
      <UserInfo>
        <DisplayName>Ramos Rona Raisa</DisplayName>
        <AccountId>22612</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8AD3ACA-F440-4DC2-B2A0-C9391DC43A8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45a7482-fa16-4f6f-8c5a-947759753b79"/>
    <ds:schemaRef ds:uri="cf606e60-e598-4abb-ad22-18d28965025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A6FA1A2-CA24-422B-A677-5C1E827AB95D}">
  <ds:schemaRefs>
    <ds:schemaRef ds:uri="http://purl.org/dc/elements/1.1/"/>
    <ds:schemaRef ds:uri="http://purl.org/dc/dcmitype/"/>
    <ds:schemaRef ds:uri="http://www.w3.org/XML/1998/namespace"/>
    <ds:schemaRef ds:uri="cf606e60-e598-4abb-ad22-18d289650250"/>
    <ds:schemaRef ds:uri="945a7482-fa16-4f6f-8c5a-947759753b79"/>
    <ds:schemaRef ds:uri="http://schemas.openxmlformats.org/package/2006/metadata/core-properties"/>
    <ds:schemaRef ds:uri="http://schemas.microsoft.com/office/2006/documentManagement/types"/>
    <ds:schemaRef ds:uri="http://schemas.microsoft.com/office/infopath/2007/PartnerControls"/>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1F6D26C0-221B-470F-A71C-1525BDAA071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727</Words>
  <Application>Microsoft Office PowerPoint</Application>
  <PresentationFormat>On-screen Show (16:9)</PresentationFormat>
  <Paragraphs>128</Paragraphs>
  <Slides>13</Slides>
  <Notes>10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13</vt:i4>
      </vt:variant>
    </vt:vector>
  </HeadingPairs>
  <TitlesOfParts>
    <vt:vector size="18" baseType="lpstr">
      <vt:lpstr>Arial</vt:lpstr>
      <vt:lpstr>Calibri</vt:lpstr>
      <vt:lpstr>Wingdings</vt:lpstr>
      <vt:lpstr>Snímky s texty/obrazy</vt:lpstr>
      <vt:lpstr>Předělové snímky PIN</vt:lpstr>
      <vt:lpstr>Early Warning Systems &amp; Anticipatory Action  A very brief introduction</vt:lpstr>
      <vt:lpstr>Early Warning Systems (EWS)</vt:lpstr>
      <vt:lpstr>Elements of an EWS</vt:lpstr>
      <vt:lpstr>Types of EWS</vt:lpstr>
      <vt:lpstr>Examples of EWS</vt:lpstr>
      <vt:lpstr>Examples of EWS</vt:lpstr>
      <vt:lpstr>Anticipatory Action (AA)</vt:lpstr>
      <vt:lpstr>Traditional humanitarian response</vt:lpstr>
      <vt:lpstr>Anticipatory action</vt:lpstr>
      <vt:lpstr>Traditional response vs. AA </vt:lpstr>
      <vt:lpstr>Anticipatory Action (AA)</vt:lpstr>
      <vt:lpstr>Examples of AA</vt:lpstr>
      <vt:lpstr>Thank you for your attention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Main title of the presentation</dc:title>
  <dc:creator/>
  <cp:lastModifiedBy/>
  <cp:revision>2</cp:revision>
  <dcterms:created xsi:type="dcterms:W3CDTF">2022-09-10T16:24:39Z</dcterms:created>
  <dcterms:modified xsi:type="dcterms:W3CDTF">2023-08-02T10:06:10Z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0x0101009C4F2AF68766C14D894FB1E19F30740E</vt:lpwstr>
  </property>
</Properties>
</file>