
<file path=[Content_Types].xml><?xml version="1.0" encoding="utf-8"?>
<Types xmlns="http://schemas.openxmlformats.org/package/2006/content-types">
  <Default Extension="png" ContentType="image/png"/>
  <Default Extension="svg" ContentType="image/svg+xml"/>
  <Default Extension="tmp"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747" r:id="rId4"/>
    <p:sldMasterId id="2147483769" r:id="rId5"/>
  </p:sldMasterIdLst>
  <p:notesMasterIdLst>
    <p:notesMasterId r:id="rId18"/>
  </p:notesMasterIdLst>
  <p:handoutMasterIdLst>
    <p:handoutMasterId r:id="rId19"/>
  </p:handoutMasterIdLst>
  <p:sldIdLst>
    <p:sldId id="275" r:id="rId6"/>
    <p:sldId id="265" r:id="rId7"/>
    <p:sldId id="280" r:id="rId8"/>
    <p:sldId id="281" r:id="rId9"/>
    <p:sldId id="279" r:id="rId10"/>
    <p:sldId id="266" r:id="rId11"/>
    <p:sldId id="274" r:id="rId12"/>
    <p:sldId id="282" r:id="rId13"/>
    <p:sldId id="283" r:id="rId14"/>
    <p:sldId id="272" r:id="rId15"/>
    <p:sldId id="273" r:id="rId16"/>
    <p:sldId id="278" r:id="rId17"/>
  </p:sldIdLst>
  <p:sldSz cx="9144000" cy="5143500" type="screen16x9"/>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849" userDrawn="1">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4418B"/>
    <a:srgbClr val="FF3300"/>
    <a:srgbClr val="FFFFFF"/>
    <a:srgbClr val="73B6AF"/>
    <a:srgbClr val="EEF3FC"/>
    <a:srgbClr val="2C539D"/>
    <a:srgbClr val="68B1E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řední styl 2 – zvýraznění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B301B821-A1FF-4177-AEE7-76D212191A09}" styleName="Střední styl 1 – zvýraznění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BC89EF96-8CEA-46FF-86C4-4CE0E7609802}" styleName="Světlý styl 3 – zvýraznění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8023" autoAdjust="0"/>
    <p:restoredTop sz="63158" autoAdjust="0"/>
  </p:normalViewPr>
  <p:slideViewPr>
    <p:cSldViewPr>
      <p:cViewPr varScale="1">
        <p:scale>
          <a:sx n="49" d="100"/>
          <a:sy n="49" d="100"/>
        </p:scale>
        <p:origin x="128" y="32"/>
      </p:cViewPr>
      <p:guideLst>
        <p:guide orient="horz" pos="849"/>
        <p:guide pos="2880"/>
      </p:guideLst>
    </p:cSldViewPr>
  </p:slideViewPr>
  <p:outlineViewPr>
    <p:cViewPr>
      <p:scale>
        <a:sx n="33" d="100"/>
        <a:sy n="33" d="100"/>
      </p:scale>
      <p:origin x="0" y="0"/>
    </p:cViewPr>
  </p:outlineViewPr>
  <p:notesTextViewPr>
    <p:cViewPr>
      <p:scale>
        <a:sx n="1" d="1"/>
        <a:sy n="1" d="1"/>
      </p:scale>
      <p:origin x="0" y="0"/>
    </p:cViewPr>
  </p:notesTextViewPr>
  <p:notesViewPr>
    <p:cSldViewPr>
      <p:cViewPr varScale="1">
        <p:scale>
          <a:sx n="84" d="100"/>
          <a:sy n="84" d="100"/>
        </p:scale>
        <p:origin x="2898" y="90"/>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viewProps" Target="viewProps.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tableStyles" Target="tableStyles.xml"/><Relationship Id="rId10" Type="http://schemas.openxmlformats.org/officeDocument/2006/relationships/slide" Target="slides/slide5.xml"/><Relationship Id="rId19" Type="http://schemas.openxmlformats.org/officeDocument/2006/relationships/handoutMaster" Target="handoutMasters/handoutMaster1.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Zástupný symbol pro záhlaví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cs-CZ"/>
          </a:p>
        </p:txBody>
      </p:sp>
      <p:sp>
        <p:nvSpPr>
          <p:cNvPr id="3" name="Zástupný symbol pro datum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AA074530-62B5-4946-899E-989C8C21C67A}" type="datetimeFigureOut">
              <a:rPr lang="cs-CZ" smtClean="0"/>
              <a:t>22.04.2023</a:t>
            </a:fld>
            <a:endParaRPr lang="cs-CZ"/>
          </a:p>
        </p:txBody>
      </p:sp>
      <p:sp>
        <p:nvSpPr>
          <p:cNvPr id="4" name="Zástupný symbol pro zápatí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cs-CZ" dirty="0"/>
          </a:p>
        </p:txBody>
      </p:sp>
      <p:sp>
        <p:nvSpPr>
          <p:cNvPr id="5" name="Zástupný symbol pro číslo snímku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49010A0F-8974-4FBE-83E2-D671DC57D6DC}" type="slidenum">
              <a:rPr lang="cs-CZ" smtClean="0"/>
              <a:t>‹#›</a:t>
            </a:fld>
            <a:endParaRPr lang="cs-CZ"/>
          </a:p>
        </p:txBody>
      </p:sp>
    </p:spTree>
    <p:extLst>
      <p:ext uri="{BB962C8B-B14F-4D97-AF65-F5344CB8AC3E}">
        <p14:creationId xmlns:p14="http://schemas.microsoft.com/office/powerpoint/2010/main" val="247952385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Zástupný symbol pro záhlaví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a:defRPr/>
            </a:pPr>
            <a:endParaRPr lang="cs-CZ"/>
          </a:p>
        </p:txBody>
      </p:sp>
      <p:sp>
        <p:nvSpPr>
          <p:cNvPr id="3" name="Zástupný symbol pro datum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smtClean="0"/>
            </a:lvl1pPr>
          </a:lstStyle>
          <a:p>
            <a:pPr>
              <a:defRPr/>
            </a:pPr>
            <a:fld id="{310C1676-75CC-47DF-B6F8-7B04CEB5C258}" type="datetimeFigureOut">
              <a:rPr lang="cs-CZ"/>
              <a:pPr>
                <a:defRPr/>
              </a:pPr>
              <a:t>22.04.2023</a:t>
            </a:fld>
            <a:endParaRPr lang="cs-CZ"/>
          </a:p>
        </p:txBody>
      </p:sp>
      <p:sp>
        <p:nvSpPr>
          <p:cNvPr id="4" name="Zástupný symbol pro obrázek snímku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pPr lvl="0"/>
            <a:endParaRPr lang="cs-CZ" noProof="0"/>
          </a:p>
        </p:txBody>
      </p:sp>
      <p:sp>
        <p:nvSpPr>
          <p:cNvPr id="5" name="Zástupný symbol pro poznámky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cs-CZ" noProof="0"/>
              <a:t>Kliknutím lze upravit styly předlohy textu.</a:t>
            </a:r>
          </a:p>
          <a:p>
            <a:pPr lvl="1"/>
            <a:r>
              <a:rPr lang="cs-CZ" noProof="0"/>
              <a:t>Druhá úroveň</a:t>
            </a:r>
          </a:p>
          <a:p>
            <a:pPr lvl="2"/>
            <a:r>
              <a:rPr lang="cs-CZ" noProof="0"/>
              <a:t>Třetí úroveň</a:t>
            </a:r>
          </a:p>
          <a:p>
            <a:pPr lvl="3"/>
            <a:r>
              <a:rPr lang="cs-CZ" noProof="0"/>
              <a:t>Čtvrtá úroveň</a:t>
            </a:r>
          </a:p>
          <a:p>
            <a:pPr lvl="4"/>
            <a:r>
              <a:rPr lang="cs-CZ" noProof="0"/>
              <a:t>Pátá úroveň</a:t>
            </a:r>
          </a:p>
        </p:txBody>
      </p:sp>
      <p:sp>
        <p:nvSpPr>
          <p:cNvPr id="6" name="Zástupný symbol pro zápatí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pPr>
              <a:defRPr/>
            </a:pPr>
            <a:endParaRPr lang="cs-CZ"/>
          </a:p>
        </p:txBody>
      </p:sp>
      <p:sp>
        <p:nvSpPr>
          <p:cNvPr id="7" name="Zástupný symbol pro číslo snímku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smtClean="0"/>
            </a:lvl1pPr>
          </a:lstStyle>
          <a:p>
            <a:pPr>
              <a:defRPr/>
            </a:pPr>
            <a:fld id="{2264F2C3-F260-4FCF-8ABC-65A4DB4F2F1F}" type="slidenum">
              <a:rPr lang="cs-CZ"/>
              <a:pPr>
                <a:defRPr/>
              </a:pPr>
              <a:t>‹#›</a:t>
            </a:fld>
            <a:endParaRPr lang="cs-CZ"/>
          </a:p>
        </p:txBody>
      </p:sp>
    </p:spTree>
    <p:extLst>
      <p:ext uri="{BB962C8B-B14F-4D97-AF65-F5344CB8AC3E}">
        <p14:creationId xmlns:p14="http://schemas.microsoft.com/office/powerpoint/2010/main" val="1976137638"/>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Not all of these CPs are humanitarian programmes, but PIN is committed to ensuring each of them have humanitarian response capacity as part of our</a:t>
            </a:r>
            <a:r>
              <a:rPr lang="en-US" baseline="0" dirty="0"/>
              <a:t> mandate – hence this EPP!</a:t>
            </a:r>
          </a:p>
          <a:p>
            <a:r>
              <a:rPr lang="en-US" baseline="0" dirty="0"/>
              <a:t>Updated map from 2023 – let’s play a little game: </a:t>
            </a:r>
          </a:p>
          <a:p>
            <a:pPr marL="171450" indent="-171450">
              <a:buFont typeface="Arial" panose="020B0604020202020204" pitchFamily="34" charset="0"/>
              <a:buChar char="•"/>
            </a:pPr>
            <a:r>
              <a:rPr lang="en-US" baseline="0" dirty="0"/>
              <a:t>PIN has since 2022 opened operations in 2 new countries on this map – can you guess which it is? (Yemen + Laos)</a:t>
            </a:r>
            <a:endParaRPr lang="en-GB" dirty="0"/>
          </a:p>
          <a:p>
            <a:endParaRPr lang="en-US" dirty="0"/>
          </a:p>
        </p:txBody>
      </p:sp>
      <p:sp>
        <p:nvSpPr>
          <p:cNvPr id="4" name="Slide Number Placeholder 3"/>
          <p:cNvSpPr>
            <a:spLocks noGrp="1"/>
          </p:cNvSpPr>
          <p:nvPr>
            <p:ph type="sldNum" sz="quarter" idx="5"/>
          </p:nvPr>
        </p:nvSpPr>
        <p:spPr/>
        <p:txBody>
          <a:bodyPr/>
          <a:lstStyle/>
          <a:p>
            <a:pPr>
              <a:defRPr/>
            </a:pPr>
            <a:fld id="{2264F2C3-F260-4FCF-8ABC-65A4DB4F2F1F}" type="slidenum">
              <a:rPr lang="cs-CZ" smtClean="0"/>
              <a:pPr>
                <a:defRPr/>
              </a:pPr>
              <a:t>3</a:t>
            </a:fld>
            <a:endParaRPr lang="cs-CZ"/>
          </a:p>
        </p:txBody>
      </p:sp>
    </p:spTree>
    <p:extLst>
      <p:ext uri="{BB962C8B-B14F-4D97-AF65-F5344CB8AC3E}">
        <p14:creationId xmlns:p14="http://schemas.microsoft.com/office/powerpoint/2010/main" val="214037831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Highlight our dedication for a joint/harmonized</a:t>
            </a:r>
            <a:r>
              <a:rPr lang="en-GB" baseline="0" dirty="0"/>
              <a:t> </a:t>
            </a:r>
            <a:r>
              <a:rPr lang="en-GB" dirty="0"/>
              <a:t>response, give</a:t>
            </a:r>
            <a:r>
              <a:rPr lang="en-GB" baseline="0" dirty="0"/>
              <a:t> examples of good synergies (Pakistan, Syria, etc.)</a:t>
            </a:r>
          </a:p>
          <a:p>
            <a:r>
              <a:rPr lang="en-GB" baseline="0" dirty="0"/>
              <a:t>Why do we work with the Alliance2015?</a:t>
            </a:r>
            <a:endParaRPr lang="en-GB" sz="1200" kern="1200" baseline="0" dirty="0">
              <a:solidFill>
                <a:schemeClr val="tx1"/>
              </a:solidFill>
              <a:latin typeface="+mn-lt"/>
              <a:ea typeface="+mn-ea"/>
              <a:cs typeface="+mn-cs"/>
            </a:endParaRPr>
          </a:p>
          <a:p>
            <a:pPr marL="171450" indent="-171450">
              <a:buFont typeface="Arial" charset="0"/>
              <a:buChar char="•"/>
            </a:pPr>
            <a:r>
              <a:rPr lang="en-GB" baseline="0" dirty="0"/>
              <a:t>To have greater impact</a:t>
            </a:r>
          </a:p>
          <a:p>
            <a:pPr marL="171450" indent="-171450">
              <a:buFont typeface="Arial" charset="0"/>
              <a:buChar char="•"/>
            </a:pPr>
            <a:r>
              <a:rPr lang="en-GB" baseline="0" dirty="0"/>
              <a:t>To build on the expertise of each partner</a:t>
            </a:r>
          </a:p>
          <a:p>
            <a:pPr marL="171450" indent="-171450">
              <a:buFont typeface="Arial" charset="0"/>
              <a:buChar char="•"/>
            </a:pPr>
            <a:endParaRPr lang="en-GB" baseline="0" dirty="0"/>
          </a:p>
          <a:p>
            <a:pPr marL="0" indent="0">
              <a:buFont typeface="Arial" charset="0"/>
              <a:buNone/>
            </a:pPr>
            <a:r>
              <a:rPr lang="en-GB" baseline="0" dirty="0"/>
              <a:t>What are the strengths of Alliance2015? </a:t>
            </a:r>
          </a:p>
          <a:p>
            <a:pPr marL="171450" indent="-171450">
              <a:buFontTx/>
              <a:buChar char="-"/>
            </a:pPr>
            <a:r>
              <a:rPr lang="en-GB" baseline="0" dirty="0"/>
              <a:t>Same values, vision, principles</a:t>
            </a:r>
          </a:p>
          <a:p>
            <a:pPr marL="171450" indent="-171450">
              <a:buFontTx/>
              <a:buChar char="-"/>
            </a:pPr>
            <a:r>
              <a:rPr lang="en-GB" baseline="0" dirty="0"/>
              <a:t>Accepted locally</a:t>
            </a:r>
          </a:p>
          <a:p>
            <a:pPr marL="171450" indent="-171450">
              <a:buFontTx/>
              <a:buChar char="-"/>
            </a:pPr>
            <a:r>
              <a:rPr lang="en-GB" baseline="0" dirty="0"/>
              <a:t>Hard working</a:t>
            </a:r>
          </a:p>
          <a:p>
            <a:pPr marL="171450" indent="-171450">
              <a:buFontTx/>
              <a:buChar char="-"/>
            </a:pPr>
            <a:r>
              <a:rPr lang="en-GB" baseline="0" dirty="0"/>
              <a:t>We work well together in emergencies (e.g. Nepal, Philippines)</a:t>
            </a:r>
          </a:p>
          <a:p>
            <a:pPr marL="171450" indent="-171450">
              <a:buFontTx/>
              <a:buChar char="-"/>
            </a:pPr>
            <a:r>
              <a:rPr lang="en-GB" baseline="0" dirty="0"/>
              <a:t>Supporting structure in Brussels</a:t>
            </a:r>
          </a:p>
          <a:p>
            <a:endParaRPr lang="en-US" dirty="0"/>
          </a:p>
        </p:txBody>
      </p:sp>
      <p:sp>
        <p:nvSpPr>
          <p:cNvPr id="4" name="Slide Number Placeholder 3"/>
          <p:cNvSpPr>
            <a:spLocks noGrp="1"/>
          </p:cNvSpPr>
          <p:nvPr>
            <p:ph type="sldNum" sz="quarter" idx="5"/>
          </p:nvPr>
        </p:nvSpPr>
        <p:spPr/>
        <p:txBody>
          <a:bodyPr/>
          <a:lstStyle/>
          <a:p>
            <a:pPr>
              <a:defRPr/>
            </a:pPr>
            <a:fld id="{2264F2C3-F260-4FCF-8ABC-65A4DB4F2F1F}" type="slidenum">
              <a:rPr lang="cs-CZ" smtClean="0"/>
              <a:pPr>
                <a:defRPr/>
              </a:pPr>
              <a:t>4</a:t>
            </a:fld>
            <a:endParaRPr lang="cs-CZ"/>
          </a:p>
        </p:txBody>
      </p:sp>
    </p:spTree>
    <p:extLst>
      <p:ext uri="{BB962C8B-B14F-4D97-AF65-F5344CB8AC3E}">
        <p14:creationId xmlns:p14="http://schemas.microsoft.com/office/powerpoint/2010/main" val="91274226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Meet Sergey/</a:t>
            </a:r>
            <a:r>
              <a:rPr lang="en-US" dirty="0" err="1"/>
              <a:t>UKr</a:t>
            </a:r>
            <a:r>
              <a:rPr lang="en-US" dirty="0"/>
              <a:t>: https://www.youtube.com/watch?v=fUBlRQYkbSs</a:t>
            </a:r>
          </a:p>
          <a:p>
            <a:r>
              <a:rPr lang="en-US" dirty="0"/>
              <a:t>Water in schools/UKR: https://www.youtube.com/watch?v=Ya2FwdgN7II</a:t>
            </a:r>
          </a:p>
          <a:p>
            <a:endParaRPr lang="en-US" dirty="0"/>
          </a:p>
        </p:txBody>
      </p:sp>
      <p:sp>
        <p:nvSpPr>
          <p:cNvPr id="4" name="Slide Number Placeholder 3"/>
          <p:cNvSpPr>
            <a:spLocks noGrp="1"/>
          </p:cNvSpPr>
          <p:nvPr>
            <p:ph type="sldNum" sz="quarter" idx="5"/>
          </p:nvPr>
        </p:nvSpPr>
        <p:spPr/>
        <p:txBody>
          <a:bodyPr/>
          <a:lstStyle/>
          <a:p>
            <a:pPr>
              <a:defRPr/>
            </a:pPr>
            <a:fld id="{2264F2C3-F260-4FCF-8ABC-65A4DB4F2F1F}" type="slidenum">
              <a:rPr lang="cs-CZ" smtClean="0"/>
              <a:pPr>
                <a:defRPr/>
              </a:pPr>
              <a:t>5</a:t>
            </a:fld>
            <a:endParaRPr lang="cs-CZ"/>
          </a:p>
        </p:txBody>
      </p:sp>
    </p:spTree>
    <p:extLst>
      <p:ext uri="{BB962C8B-B14F-4D97-AF65-F5344CB8AC3E}">
        <p14:creationId xmlns:p14="http://schemas.microsoft.com/office/powerpoint/2010/main" val="299454237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Explain</a:t>
            </a:r>
            <a:r>
              <a:rPr lang="en-GB" baseline="0" dirty="0"/>
              <a:t> the development of the emergency strategy (national staff may not have read it)</a:t>
            </a:r>
            <a:r>
              <a:rPr lang="cs-CZ" baseline="0" dirty="0"/>
              <a:t>.</a:t>
            </a:r>
          </a:p>
          <a:p>
            <a:r>
              <a:rPr lang="en-US" baseline="0" dirty="0"/>
              <a:t>Explain briefly the </a:t>
            </a:r>
            <a:r>
              <a:rPr lang="en-GB" baseline="0" dirty="0"/>
              <a:t>5 key priorities, open up a discussion, Q&amp;A</a:t>
            </a:r>
            <a:endParaRPr lang="en-US" dirty="0"/>
          </a:p>
        </p:txBody>
      </p:sp>
      <p:sp>
        <p:nvSpPr>
          <p:cNvPr id="4" name="Slide Number Placeholder 3"/>
          <p:cNvSpPr>
            <a:spLocks noGrp="1"/>
          </p:cNvSpPr>
          <p:nvPr>
            <p:ph type="sldNum" sz="quarter" idx="5"/>
          </p:nvPr>
        </p:nvSpPr>
        <p:spPr/>
        <p:txBody>
          <a:bodyPr/>
          <a:lstStyle/>
          <a:p>
            <a:pPr>
              <a:defRPr/>
            </a:pPr>
            <a:fld id="{2264F2C3-F260-4FCF-8ABC-65A4DB4F2F1F}" type="slidenum">
              <a:rPr lang="cs-CZ" smtClean="0"/>
              <a:pPr>
                <a:defRPr/>
              </a:pPr>
              <a:t>6</a:t>
            </a:fld>
            <a:endParaRPr lang="cs-CZ"/>
          </a:p>
        </p:txBody>
      </p:sp>
    </p:spTree>
    <p:extLst>
      <p:ext uri="{BB962C8B-B14F-4D97-AF65-F5344CB8AC3E}">
        <p14:creationId xmlns:p14="http://schemas.microsoft.com/office/powerpoint/2010/main" val="365096902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These steps do not necessarily</a:t>
            </a:r>
            <a:r>
              <a:rPr lang="en-US" baseline="0" dirty="0"/>
              <a:t> need to happen in order! Check everyone clear on the steps, and acronym</a:t>
            </a:r>
          </a:p>
          <a:p>
            <a:pPr marL="0" indent="0">
              <a:buNone/>
            </a:pPr>
            <a:r>
              <a:rPr lang="en-US" sz="1200" b="1" kern="1200" dirty="0">
                <a:solidFill>
                  <a:schemeClr val="tx1"/>
                </a:solidFill>
                <a:latin typeface="+mn-lt"/>
                <a:ea typeface="+mn-ea"/>
                <a:cs typeface="+mn-cs"/>
              </a:rPr>
              <a:t>2. Assessment of staff security </a:t>
            </a:r>
            <a:r>
              <a:rPr lang="en-US" sz="1200" kern="1200" dirty="0">
                <a:solidFill>
                  <a:schemeClr val="tx1"/>
                </a:solidFill>
                <a:latin typeface="+mn-lt"/>
                <a:ea typeface="+mn-ea"/>
                <a:cs typeface="+mn-cs"/>
              </a:rPr>
              <a:t>and impact on staff as part of assessment and appropriate measures taken to ensure staff security during emergencies</a:t>
            </a:r>
          </a:p>
          <a:p>
            <a:pPr marL="0" indent="0">
              <a:buNone/>
            </a:pPr>
            <a:r>
              <a:rPr lang="en-US" sz="1200" b="1" kern="1200" dirty="0">
                <a:solidFill>
                  <a:schemeClr val="tx1"/>
                </a:solidFill>
                <a:latin typeface="+mn-lt"/>
                <a:ea typeface="+mn-ea"/>
                <a:cs typeface="+mn-cs"/>
              </a:rPr>
              <a:t>3. </a:t>
            </a:r>
            <a:r>
              <a:rPr lang="en-US" sz="1200" kern="1200" dirty="0">
                <a:solidFill>
                  <a:schemeClr val="tx1"/>
                </a:solidFill>
                <a:latin typeface="+mn-lt"/>
                <a:ea typeface="+mn-ea"/>
                <a:cs typeface="+mn-cs"/>
              </a:rPr>
              <a:t>Country CMT together with Head of EP and Desk decides on:</a:t>
            </a:r>
          </a:p>
          <a:p>
            <a:r>
              <a:rPr lang="en-US" sz="1200" kern="1200" dirty="0">
                <a:solidFill>
                  <a:schemeClr val="tx1"/>
                </a:solidFill>
                <a:latin typeface="+mn-lt"/>
                <a:ea typeface="+mn-ea"/>
                <a:cs typeface="+mn-cs"/>
              </a:rPr>
              <a:t>- The initial program response: what will be done</a:t>
            </a:r>
          </a:p>
          <a:p>
            <a:r>
              <a:rPr lang="en-US" sz="1200" kern="1200" dirty="0">
                <a:solidFill>
                  <a:schemeClr val="tx1"/>
                </a:solidFill>
                <a:latin typeface="+mn-lt"/>
                <a:ea typeface="+mn-ea"/>
                <a:cs typeface="+mn-cs"/>
              </a:rPr>
              <a:t>- Team: who is responsible for conducting the assessment, and what type of HR surge capacities are needed, if any</a:t>
            </a:r>
          </a:p>
          <a:p>
            <a:r>
              <a:rPr lang="en-US" sz="1200" kern="1200" dirty="0">
                <a:solidFill>
                  <a:schemeClr val="tx1"/>
                </a:solidFill>
                <a:latin typeface="+mn-lt"/>
                <a:ea typeface="+mn-ea"/>
                <a:cs typeface="+mn-cs"/>
              </a:rPr>
              <a:t>- Fundraising: requests funds from Club of Friends if necessary, open SOS public collection (as adequate), communication with institutional donors starts</a:t>
            </a:r>
          </a:p>
          <a:p>
            <a:r>
              <a:rPr lang="en-US" sz="1200" kern="1200" dirty="0">
                <a:solidFill>
                  <a:schemeClr val="tx1"/>
                </a:solidFill>
                <a:latin typeface="+mn-lt"/>
                <a:ea typeface="+mn-ea"/>
                <a:cs typeface="+mn-cs"/>
              </a:rPr>
              <a:t>- Current programs: will business as usual activities be suspended or put on hold to rally staff in supporting the response?</a:t>
            </a:r>
          </a:p>
          <a:p>
            <a:pPr marL="0" indent="0">
              <a:buNone/>
            </a:pPr>
            <a:r>
              <a:rPr lang="en-US" sz="1200" b="1" dirty="0"/>
              <a:t>4.</a:t>
            </a:r>
            <a:r>
              <a:rPr lang="en-US" sz="1200" dirty="0"/>
              <a:t>Co-ordinated by the HQ Media team a statement is written, signed off, sent to press, placed on websites, sent to PIN’s communications network and disseminated via social media. The statement should be based on information from CD, preexisting country data and reputable news sources. </a:t>
            </a:r>
          </a:p>
          <a:p>
            <a:pPr marL="0" indent="0">
              <a:buNone/>
            </a:pPr>
            <a:r>
              <a:rPr lang="en-US" sz="1200" b="1" dirty="0"/>
              <a:t>5. </a:t>
            </a:r>
            <a:r>
              <a:rPr lang="en-US" sz="1200" dirty="0"/>
              <a:t>PIN’s HQ surge capacity should be available 24/24 at the onset of a declared emergency to provide support.</a:t>
            </a:r>
          </a:p>
          <a:p>
            <a:pPr marL="0" indent="0">
              <a:buNone/>
            </a:pPr>
            <a:r>
              <a:rPr lang="en-US" sz="1200" b="1" dirty="0"/>
              <a:t>6. </a:t>
            </a:r>
            <a:r>
              <a:rPr lang="en-US" sz="1200" dirty="0"/>
              <a:t>Within 24-48 hours HQ EP supports the responding country to put in place a management structure, and agrees the capacity gaps for filling within the next 24 hours for HQ EP to deploy team members as appropriate.</a:t>
            </a:r>
          </a:p>
          <a:p>
            <a:endParaRPr lang="en-US" dirty="0"/>
          </a:p>
        </p:txBody>
      </p:sp>
      <p:sp>
        <p:nvSpPr>
          <p:cNvPr id="4" name="Slide Number Placeholder 3"/>
          <p:cNvSpPr>
            <a:spLocks noGrp="1"/>
          </p:cNvSpPr>
          <p:nvPr>
            <p:ph type="sldNum" sz="quarter" idx="5"/>
          </p:nvPr>
        </p:nvSpPr>
        <p:spPr/>
        <p:txBody>
          <a:bodyPr/>
          <a:lstStyle/>
          <a:p>
            <a:pPr>
              <a:defRPr/>
            </a:pPr>
            <a:fld id="{2264F2C3-F260-4FCF-8ABC-65A4DB4F2F1F}" type="slidenum">
              <a:rPr lang="cs-CZ" smtClean="0"/>
              <a:pPr>
                <a:defRPr/>
              </a:pPr>
              <a:t>9</a:t>
            </a:fld>
            <a:endParaRPr lang="cs-CZ"/>
          </a:p>
        </p:txBody>
      </p:sp>
    </p:spTree>
    <p:extLst>
      <p:ext uri="{BB962C8B-B14F-4D97-AF65-F5344CB8AC3E}">
        <p14:creationId xmlns:p14="http://schemas.microsoft.com/office/powerpoint/2010/main" val="202408279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2264F2C3-F260-4FCF-8ABC-65A4DB4F2F1F}" type="slidenum">
              <a:rPr lang="cs-CZ" smtClean="0"/>
              <a:pPr>
                <a:defRPr/>
              </a:pPr>
              <a:t>10</a:t>
            </a:fld>
            <a:endParaRPr lang="cs-CZ"/>
          </a:p>
        </p:txBody>
      </p:sp>
    </p:spTree>
    <p:extLst>
      <p:ext uri="{BB962C8B-B14F-4D97-AF65-F5344CB8AC3E}">
        <p14:creationId xmlns:p14="http://schemas.microsoft.com/office/powerpoint/2010/main" val="342919018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2264F2C3-F260-4FCF-8ABC-65A4DB4F2F1F}" type="slidenum">
              <a:rPr lang="cs-CZ" smtClean="0"/>
              <a:pPr>
                <a:defRPr/>
              </a:pPr>
              <a:t>11</a:t>
            </a:fld>
            <a:endParaRPr lang="cs-CZ"/>
          </a:p>
        </p:txBody>
      </p:sp>
    </p:spTree>
    <p:extLst>
      <p:ext uri="{BB962C8B-B14F-4D97-AF65-F5344CB8AC3E}">
        <p14:creationId xmlns:p14="http://schemas.microsoft.com/office/powerpoint/2010/main" val="161159511"/>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4.svg"/><Relationship Id="rId4" Type="http://schemas.openxmlformats.org/officeDocument/2006/relationships/image" Target="../media/image3.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2.xml"/><Relationship Id="rId5" Type="http://schemas.openxmlformats.org/officeDocument/2006/relationships/image" Target="../media/image4.svg"/><Relationship Id="rId4" Type="http://schemas.openxmlformats.org/officeDocument/2006/relationships/image" Target="../media/image3.pn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Úvodní snímek">
    <p:bg>
      <p:bgPr>
        <a:solidFill>
          <a:schemeClr val="tx2"/>
        </a:solidFill>
        <a:effectLst/>
      </p:bgPr>
    </p:bg>
    <p:spTree>
      <p:nvGrpSpPr>
        <p:cNvPr id="1" name=""/>
        <p:cNvGrpSpPr/>
        <p:nvPr/>
      </p:nvGrpSpPr>
      <p:grpSpPr>
        <a:xfrm>
          <a:off x="0" y="0"/>
          <a:ext cx="0" cy="0"/>
          <a:chOff x="0" y="0"/>
          <a:chExt cx="0" cy="0"/>
        </a:xfrm>
      </p:grpSpPr>
      <p:sp>
        <p:nvSpPr>
          <p:cNvPr id="7" name="Zástupný symbol obrázku 8">
            <a:extLst>
              <a:ext uri="{FF2B5EF4-FFF2-40B4-BE49-F238E27FC236}">
                <a16:creationId xmlns:a16="http://schemas.microsoft.com/office/drawing/2014/main" id="{F78CCC94-8FFE-71AB-D69B-D562C8A46800}"/>
              </a:ext>
            </a:extLst>
          </p:cNvPr>
          <p:cNvSpPr>
            <a:spLocks noGrp="1"/>
          </p:cNvSpPr>
          <p:nvPr>
            <p:ph type="pic" sz="quarter" idx="10" hasCustomPrompt="1"/>
          </p:nvPr>
        </p:nvSpPr>
        <p:spPr>
          <a:xfrm>
            <a:off x="0" y="0"/>
            <a:ext cx="4572000" cy="5143500"/>
          </a:xfrm>
          <a:prstGeom prst="rect">
            <a:avLst/>
          </a:prstGeom>
        </p:spPr>
        <p:txBody>
          <a:bodyPr/>
          <a:lstStyle>
            <a:lvl1pPr marL="0" indent="0" algn="ctr">
              <a:buFontTx/>
              <a:buNone/>
              <a:defRPr>
                <a:solidFill>
                  <a:schemeClr val="bg1"/>
                </a:solidFill>
              </a:defRPr>
            </a:lvl1pPr>
          </a:lstStyle>
          <a:p>
            <a:r>
              <a:rPr lang="cs-CZ" dirty="0"/>
              <a:t>Insert a </a:t>
            </a:r>
            <a:r>
              <a:rPr lang="cs-CZ" dirty="0" err="1"/>
              <a:t>photo</a:t>
            </a:r>
            <a:r>
              <a:rPr lang="cs-CZ" dirty="0"/>
              <a:t> </a:t>
            </a:r>
            <a:r>
              <a:rPr lang="cs-CZ" dirty="0" err="1"/>
              <a:t>here</a:t>
            </a:r>
            <a:endParaRPr lang="cs-CZ" dirty="0"/>
          </a:p>
        </p:txBody>
      </p:sp>
      <p:pic>
        <p:nvPicPr>
          <p:cNvPr id="8" name="Grafický objekt 7">
            <a:extLst>
              <a:ext uri="{FF2B5EF4-FFF2-40B4-BE49-F238E27FC236}">
                <a16:creationId xmlns:a16="http://schemas.microsoft.com/office/drawing/2014/main" id="{51EF8D15-0631-1130-F51F-666FCB99F11E}"/>
              </a:ext>
            </a:extLst>
          </p:cNvPr>
          <p:cNvPicPr>
            <a:picLocks noChangeAspect="1"/>
          </p:cNvPicPr>
          <p:nvPr userDrawn="1"/>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4999637" y="4165420"/>
            <a:ext cx="876300" cy="460735"/>
          </a:xfrm>
          <a:prstGeom prst="rect">
            <a:avLst/>
          </a:prstGeom>
        </p:spPr>
      </p:pic>
      <p:pic>
        <p:nvPicPr>
          <p:cNvPr id="9" name="Grafický objekt 8">
            <a:extLst>
              <a:ext uri="{FF2B5EF4-FFF2-40B4-BE49-F238E27FC236}">
                <a16:creationId xmlns:a16="http://schemas.microsoft.com/office/drawing/2014/main" id="{93B0357C-B67A-0DC5-F5AA-04AFFC63F3E9}"/>
              </a:ext>
            </a:extLst>
          </p:cNvPr>
          <p:cNvPicPr>
            <a:picLocks noChangeAspect="1"/>
          </p:cNvPicPr>
          <p:nvPr userDrawn="1"/>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7308304" y="4332142"/>
            <a:ext cx="1224136" cy="336037"/>
          </a:xfrm>
          <a:prstGeom prst="rect">
            <a:avLst/>
          </a:prstGeom>
        </p:spPr>
      </p:pic>
      <p:sp>
        <p:nvSpPr>
          <p:cNvPr id="11" name="Zástupný nadpis 1">
            <a:extLst>
              <a:ext uri="{FF2B5EF4-FFF2-40B4-BE49-F238E27FC236}">
                <a16:creationId xmlns:a16="http://schemas.microsoft.com/office/drawing/2014/main" id="{CB3F60C6-5C58-2C89-E4F4-1B9D5E338A8A}"/>
              </a:ext>
            </a:extLst>
          </p:cNvPr>
          <p:cNvSpPr>
            <a:spLocks noGrp="1"/>
          </p:cNvSpPr>
          <p:nvPr>
            <p:ph type="title" hasCustomPrompt="1"/>
          </p:nvPr>
        </p:nvSpPr>
        <p:spPr>
          <a:xfrm>
            <a:off x="5003800" y="274638"/>
            <a:ext cx="3511550" cy="712936"/>
          </a:xfrm>
          <a:prstGeom prst="rect">
            <a:avLst/>
          </a:prstGeom>
        </p:spPr>
        <p:txBody>
          <a:bodyPr vert="horz" lIns="0" tIns="0" rIns="0" bIns="0" rtlCol="0" anchor="t" anchorCtr="0">
            <a:noAutofit/>
          </a:bodyPr>
          <a:lstStyle>
            <a:lvl1pPr>
              <a:defRPr>
                <a:solidFill>
                  <a:schemeClr val="bg1"/>
                </a:solidFill>
              </a:defRPr>
            </a:lvl1pPr>
          </a:lstStyle>
          <a:p>
            <a:r>
              <a:rPr lang="en-US" dirty="0"/>
              <a:t>Main title of the </a:t>
            </a:r>
            <a:r>
              <a:rPr lang="en-US" dirty="0" err="1"/>
              <a:t>presentatio</a:t>
            </a:r>
            <a:r>
              <a:rPr lang="cs-CZ" dirty="0"/>
              <a:t>n</a:t>
            </a:r>
            <a:r>
              <a:rPr lang="en-US" dirty="0"/>
              <a:t>
</a:t>
            </a:r>
            <a:endParaRPr lang="cs-CZ" dirty="0"/>
          </a:p>
        </p:txBody>
      </p:sp>
      <p:sp>
        <p:nvSpPr>
          <p:cNvPr id="12" name="Podnadpis 2">
            <a:extLst>
              <a:ext uri="{FF2B5EF4-FFF2-40B4-BE49-F238E27FC236}">
                <a16:creationId xmlns:a16="http://schemas.microsoft.com/office/drawing/2014/main" id="{816000BA-B16D-1E0E-140A-017DF885395D}"/>
              </a:ext>
            </a:extLst>
          </p:cNvPr>
          <p:cNvSpPr>
            <a:spLocks noGrp="1"/>
          </p:cNvSpPr>
          <p:nvPr>
            <p:ph type="subTitle" idx="1" hasCustomPrompt="1"/>
          </p:nvPr>
        </p:nvSpPr>
        <p:spPr>
          <a:xfrm>
            <a:off x="5007314" y="1347788"/>
            <a:ext cx="3511550" cy="2232248"/>
          </a:xfrm>
          <a:prstGeom prst="rect">
            <a:avLst/>
          </a:prstGeom>
        </p:spPr>
        <p:txBody>
          <a:bodyPr lIns="0" tIns="0" rIns="0" bIns="0" anchor="t" anchorCtr="0">
            <a:noAutofit/>
          </a:bodyPr>
          <a:lstStyle>
            <a:lvl1pPr marL="0" indent="0" algn="l">
              <a:lnSpc>
                <a:spcPts val="2100"/>
              </a:lnSpc>
              <a:spcBef>
                <a:spcPts val="750"/>
              </a:spcBef>
              <a:spcAft>
                <a:spcPts val="0"/>
              </a:spcAft>
              <a:buNone/>
              <a:defRPr sz="1900" b="0">
                <a:solidFill>
                  <a:schemeClr val="bg1"/>
                </a:solidFill>
                <a:latin typeface="+mn-l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Short description of the presentation. Insert a photo on the left.</a:t>
            </a:r>
            <a:endParaRPr lang="cs-CZ" dirty="0"/>
          </a:p>
        </p:txBody>
      </p:sp>
    </p:spTree>
    <p:extLst>
      <p:ext uri="{BB962C8B-B14F-4D97-AF65-F5344CB8AC3E}">
        <p14:creationId xmlns:p14="http://schemas.microsoft.com/office/powerpoint/2010/main" val="2683602311"/>
      </p:ext>
    </p:extLst>
  </p:cSld>
  <p:clrMapOvr>
    <a:masterClrMapping/>
  </p:clrMapOvr>
  <p:extLst>
    <p:ext uri="{DCECCB84-F9BA-43D5-87BE-67443E8EF086}">
      <p15:sldGuideLst xmlns:p15="http://schemas.microsoft.com/office/powerpoint/2012/main">
        <p15:guide id="2" orient="horz" pos="2917" userDrawn="1">
          <p15:clr>
            <a:srgbClr val="FBAE40"/>
          </p15:clr>
        </p15:guide>
        <p15:guide id="3" pos="2880" userDrawn="1">
          <p15:clr>
            <a:srgbClr val="FBAE40"/>
          </p15:clr>
        </p15:guide>
        <p15:guide id="4" pos="3152" userDrawn="1">
          <p15:clr>
            <a:srgbClr val="FBAE40"/>
          </p15:clr>
        </p15:guide>
        <p15:guide id="5" pos="5371" userDrawn="1">
          <p15:clr>
            <a:srgbClr val="FBAE40"/>
          </p15:clr>
        </p15:guide>
        <p15:guide id="6" orient="horz" pos="164" userDrawn="1">
          <p15:clr>
            <a:srgbClr val="FBAE40"/>
          </p15:clr>
        </p15:guide>
        <p15:guide id="7" orient="horz" pos="849" userDrawn="1">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Nadpis a text">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07206608-AE9A-A75F-AE7A-20E6D38908C9}"/>
              </a:ext>
            </a:extLst>
          </p:cNvPr>
          <p:cNvSpPr>
            <a:spLocks noGrp="1"/>
          </p:cNvSpPr>
          <p:nvPr>
            <p:ph type="title"/>
          </p:nvPr>
        </p:nvSpPr>
        <p:spPr>
          <a:xfrm>
            <a:off x="628650" y="273844"/>
            <a:ext cx="7886700" cy="994172"/>
          </a:xfrm>
          <a:prstGeom prst="rect">
            <a:avLst/>
          </a:prstGeom>
        </p:spPr>
        <p:txBody>
          <a:bodyPr vert="horz" lIns="91440" tIns="45720" rIns="91440" bIns="45720" rtlCol="0" anchor="ctr">
            <a:noAutofit/>
          </a:bodyPr>
          <a:lstStyle/>
          <a:p>
            <a:r>
              <a:rPr lang="en-US"/>
              <a:t>Click to edit Master title style</a:t>
            </a:r>
            <a:endParaRPr lang="en-US" dirty="0"/>
          </a:p>
        </p:txBody>
      </p:sp>
      <p:sp>
        <p:nvSpPr>
          <p:cNvPr id="7" name="Zástupný obsah 2">
            <a:extLst>
              <a:ext uri="{FF2B5EF4-FFF2-40B4-BE49-F238E27FC236}">
                <a16:creationId xmlns:a16="http://schemas.microsoft.com/office/drawing/2014/main" id="{5493E355-575D-40CE-56E2-0C23E59221AF}"/>
              </a:ext>
            </a:extLst>
          </p:cNvPr>
          <p:cNvSpPr>
            <a:spLocks noGrp="1"/>
          </p:cNvSpPr>
          <p:nvPr>
            <p:ph sz="quarter" idx="13" hasCustomPrompt="1"/>
          </p:nvPr>
        </p:nvSpPr>
        <p:spPr>
          <a:xfrm>
            <a:off x="617537" y="1369219"/>
            <a:ext cx="7902575" cy="3263504"/>
          </a:xfrm>
          <a:prstGeom prst="rect">
            <a:avLst/>
          </a:prstGeom>
        </p:spPr>
        <p:txBody>
          <a:bodyPr>
            <a:noAutofit/>
          </a:bodyPr>
          <a:lstStyle>
            <a:lvl1pPr>
              <a:defRPr/>
            </a:lvl1pPr>
          </a:lstStyle>
          <a:p>
            <a:pPr lvl="0"/>
            <a:r>
              <a:rPr lang="cs-CZ" dirty="0" err="1"/>
              <a:t>Click</a:t>
            </a:r>
            <a:r>
              <a:rPr lang="cs-CZ" dirty="0"/>
              <a:t> to insert text</a:t>
            </a:r>
          </a:p>
        </p:txBody>
      </p:sp>
    </p:spTree>
    <p:extLst>
      <p:ext uri="{BB962C8B-B14F-4D97-AF65-F5344CB8AC3E}">
        <p14:creationId xmlns:p14="http://schemas.microsoft.com/office/powerpoint/2010/main" val="168442945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Nadpis a dva typy obsahu">
    <p:spTree>
      <p:nvGrpSpPr>
        <p:cNvPr id="1" name=""/>
        <p:cNvGrpSpPr/>
        <p:nvPr/>
      </p:nvGrpSpPr>
      <p:grpSpPr>
        <a:xfrm>
          <a:off x="0" y="0"/>
          <a:ext cx="0" cy="0"/>
          <a:chOff x="0" y="0"/>
          <a:chExt cx="0" cy="0"/>
        </a:xfrm>
      </p:grpSpPr>
      <p:sp>
        <p:nvSpPr>
          <p:cNvPr id="3" name="Zástupný obsah 2">
            <a:extLst>
              <a:ext uri="{FF2B5EF4-FFF2-40B4-BE49-F238E27FC236}">
                <a16:creationId xmlns:a16="http://schemas.microsoft.com/office/drawing/2014/main" id="{BA9DAD3F-49C9-1BF5-1E17-969702A6904D}"/>
              </a:ext>
            </a:extLst>
          </p:cNvPr>
          <p:cNvSpPr>
            <a:spLocks noGrp="1"/>
          </p:cNvSpPr>
          <p:nvPr>
            <p:ph sz="quarter" idx="13" hasCustomPrompt="1"/>
          </p:nvPr>
        </p:nvSpPr>
        <p:spPr>
          <a:xfrm>
            <a:off x="617538" y="1369219"/>
            <a:ext cx="3865562" cy="3263504"/>
          </a:xfrm>
          <a:prstGeom prst="rect">
            <a:avLst/>
          </a:prstGeom>
        </p:spPr>
        <p:txBody>
          <a:bodyPr>
            <a:noAutofit/>
          </a:bodyPr>
          <a:lstStyle>
            <a:lvl1pPr>
              <a:defRPr/>
            </a:lvl1pPr>
          </a:lstStyle>
          <a:p>
            <a:pPr lvl="0"/>
            <a:r>
              <a:rPr lang="en-US" dirty="0"/>
              <a:t>Insert a photo or other image content</a:t>
            </a:r>
            <a:endParaRPr lang="cs-CZ" dirty="0"/>
          </a:p>
        </p:txBody>
      </p:sp>
      <p:sp>
        <p:nvSpPr>
          <p:cNvPr id="2" name="Title Placeholder 1">
            <a:extLst>
              <a:ext uri="{FF2B5EF4-FFF2-40B4-BE49-F238E27FC236}">
                <a16:creationId xmlns:a16="http://schemas.microsoft.com/office/drawing/2014/main" id="{D8796925-8370-3F14-E72B-C569A3B98B22}"/>
              </a:ext>
            </a:extLst>
          </p:cNvPr>
          <p:cNvSpPr>
            <a:spLocks noGrp="1"/>
          </p:cNvSpPr>
          <p:nvPr>
            <p:ph type="title"/>
          </p:nvPr>
        </p:nvSpPr>
        <p:spPr>
          <a:xfrm>
            <a:off x="628650" y="273844"/>
            <a:ext cx="7886700" cy="994172"/>
          </a:xfrm>
          <a:prstGeom prst="rect">
            <a:avLst/>
          </a:prstGeom>
        </p:spPr>
        <p:txBody>
          <a:bodyPr vert="horz" lIns="91440" tIns="45720" rIns="91440" bIns="45720" rtlCol="0" anchor="ctr">
            <a:noAutofit/>
          </a:bodyPr>
          <a:lstStyle/>
          <a:p>
            <a:r>
              <a:rPr lang="en-US"/>
              <a:t>Click to edit Master title style</a:t>
            </a:r>
            <a:endParaRPr lang="en-US" dirty="0"/>
          </a:p>
        </p:txBody>
      </p:sp>
      <p:sp>
        <p:nvSpPr>
          <p:cNvPr id="5" name="Zástupný obsah 2">
            <a:extLst>
              <a:ext uri="{FF2B5EF4-FFF2-40B4-BE49-F238E27FC236}">
                <a16:creationId xmlns:a16="http://schemas.microsoft.com/office/drawing/2014/main" id="{DDDFA553-4890-5B5E-2F8F-3BE3CA02A476}"/>
              </a:ext>
            </a:extLst>
          </p:cNvPr>
          <p:cNvSpPr>
            <a:spLocks noGrp="1"/>
          </p:cNvSpPr>
          <p:nvPr>
            <p:ph sz="quarter" idx="14" hasCustomPrompt="1"/>
          </p:nvPr>
        </p:nvSpPr>
        <p:spPr>
          <a:xfrm>
            <a:off x="4660902" y="1369219"/>
            <a:ext cx="3865562" cy="3263504"/>
          </a:xfrm>
          <a:prstGeom prst="rect">
            <a:avLst/>
          </a:prstGeom>
        </p:spPr>
        <p:txBody>
          <a:bodyPr>
            <a:noAutofit/>
          </a:bodyPr>
          <a:lstStyle>
            <a:lvl1pPr>
              <a:defRPr/>
            </a:lvl1pPr>
          </a:lstStyle>
          <a:p>
            <a:pPr lvl="0"/>
            <a:r>
              <a:rPr lang="cs-CZ" dirty="0"/>
              <a:t>Insert text</a:t>
            </a:r>
          </a:p>
        </p:txBody>
      </p:sp>
    </p:spTree>
    <p:extLst>
      <p:ext uri="{BB962C8B-B14F-4D97-AF65-F5344CB8AC3E}">
        <p14:creationId xmlns:p14="http://schemas.microsoft.com/office/powerpoint/2010/main" val="430579942"/>
      </p:ext>
    </p:extLst>
  </p:cSld>
  <p:clrMapOvr>
    <a:masterClrMapping/>
  </p:clrMapOvr>
  <p:extLst>
    <p:ext uri="{DCECCB84-F9BA-43D5-87BE-67443E8EF086}">
      <p15:sldGuideLst xmlns:p15="http://schemas.microsoft.com/office/powerpoint/2012/main">
        <p15:guide id="2" pos="2824" userDrawn="1">
          <p15:clr>
            <a:srgbClr val="FBAE40"/>
          </p15:clr>
        </p15:guide>
        <p15:guide id="3" pos="2936" userDrawn="1">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3_Dva typy obsahu nad sebou">
    <p:spTree>
      <p:nvGrpSpPr>
        <p:cNvPr id="1" name=""/>
        <p:cNvGrpSpPr/>
        <p:nvPr/>
      </p:nvGrpSpPr>
      <p:grpSpPr>
        <a:xfrm>
          <a:off x="0" y="0"/>
          <a:ext cx="0" cy="0"/>
          <a:chOff x="0" y="0"/>
          <a:chExt cx="0" cy="0"/>
        </a:xfrm>
      </p:grpSpPr>
      <p:sp>
        <p:nvSpPr>
          <p:cNvPr id="4" name="Zástupný obsah 3">
            <a:extLst>
              <a:ext uri="{FF2B5EF4-FFF2-40B4-BE49-F238E27FC236}">
                <a16:creationId xmlns:a16="http://schemas.microsoft.com/office/drawing/2014/main" id="{13210DE9-D9AE-884A-BBEA-3C9AD1920E10}"/>
              </a:ext>
            </a:extLst>
          </p:cNvPr>
          <p:cNvSpPr>
            <a:spLocks noGrp="1"/>
          </p:cNvSpPr>
          <p:nvPr>
            <p:ph sz="quarter" idx="14" hasCustomPrompt="1"/>
          </p:nvPr>
        </p:nvSpPr>
        <p:spPr>
          <a:xfrm>
            <a:off x="617538" y="2859781"/>
            <a:ext cx="7902575" cy="1778893"/>
          </a:xfrm>
          <a:prstGeom prst="rect">
            <a:avLst/>
          </a:prstGeom>
        </p:spPr>
        <p:txBody>
          <a:bodyPr/>
          <a:lstStyle>
            <a:lvl1pPr>
              <a:defRPr/>
            </a:lvl1pPr>
          </a:lstStyle>
          <a:p>
            <a:pPr lvl="0"/>
            <a:r>
              <a:rPr lang="cs-CZ" dirty="0" err="1"/>
              <a:t>Click</a:t>
            </a:r>
            <a:r>
              <a:rPr lang="cs-CZ" dirty="0"/>
              <a:t> to insert </a:t>
            </a:r>
            <a:r>
              <a:rPr lang="cs-CZ" dirty="0" err="1"/>
              <a:t>content</a:t>
            </a:r>
            <a:endParaRPr lang="cs-CZ" dirty="0"/>
          </a:p>
        </p:txBody>
      </p:sp>
      <p:sp>
        <p:nvSpPr>
          <p:cNvPr id="2" name="Title Placeholder 1">
            <a:extLst>
              <a:ext uri="{FF2B5EF4-FFF2-40B4-BE49-F238E27FC236}">
                <a16:creationId xmlns:a16="http://schemas.microsoft.com/office/drawing/2014/main" id="{09A85B5E-EAA2-978F-9316-F1BC8DFA5B1B}"/>
              </a:ext>
            </a:extLst>
          </p:cNvPr>
          <p:cNvSpPr>
            <a:spLocks noGrp="1"/>
          </p:cNvSpPr>
          <p:nvPr>
            <p:ph type="title"/>
          </p:nvPr>
        </p:nvSpPr>
        <p:spPr>
          <a:xfrm>
            <a:off x="628650" y="273844"/>
            <a:ext cx="7886700" cy="994172"/>
          </a:xfrm>
          <a:prstGeom prst="rect">
            <a:avLst/>
          </a:prstGeom>
        </p:spPr>
        <p:txBody>
          <a:bodyPr vert="horz" lIns="91440" tIns="45720" rIns="91440" bIns="45720" rtlCol="0" anchor="ctr">
            <a:noAutofit/>
          </a:bodyPr>
          <a:lstStyle/>
          <a:p>
            <a:r>
              <a:rPr lang="en-US"/>
              <a:t>Click to edit Master title style</a:t>
            </a:r>
            <a:endParaRPr lang="en-US" dirty="0"/>
          </a:p>
        </p:txBody>
      </p:sp>
      <p:sp>
        <p:nvSpPr>
          <p:cNvPr id="6" name="Zástupný obsah 3">
            <a:extLst>
              <a:ext uri="{FF2B5EF4-FFF2-40B4-BE49-F238E27FC236}">
                <a16:creationId xmlns:a16="http://schemas.microsoft.com/office/drawing/2014/main" id="{7F0AF5C7-21D6-D136-EEEA-F3B375A74552}"/>
              </a:ext>
            </a:extLst>
          </p:cNvPr>
          <p:cNvSpPr>
            <a:spLocks noGrp="1"/>
          </p:cNvSpPr>
          <p:nvPr>
            <p:ph sz="quarter" idx="15" hasCustomPrompt="1"/>
          </p:nvPr>
        </p:nvSpPr>
        <p:spPr>
          <a:xfrm>
            <a:off x="621158" y="1369219"/>
            <a:ext cx="7902575" cy="1381919"/>
          </a:xfrm>
          <a:prstGeom prst="rect">
            <a:avLst/>
          </a:prstGeom>
        </p:spPr>
        <p:txBody>
          <a:bodyPr/>
          <a:lstStyle>
            <a:lvl1pPr>
              <a:defRPr/>
            </a:lvl1pPr>
          </a:lstStyle>
          <a:p>
            <a:pPr lvl="0"/>
            <a:r>
              <a:rPr lang="cs-CZ" dirty="0"/>
              <a:t>Insert text</a:t>
            </a:r>
          </a:p>
        </p:txBody>
      </p:sp>
    </p:spTree>
    <p:extLst>
      <p:ext uri="{BB962C8B-B14F-4D97-AF65-F5344CB8AC3E}">
        <p14:creationId xmlns:p14="http://schemas.microsoft.com/office/powerpoint/2010/main" val="2049927523"/>
      </p:ext>
    </p:extLst>
  </p:cSld>
  <p:clrMapOvr>
    <a:masterClrMapping/>
  </p:clrMapOvr>
  <p:extLst>
    <p:ext uri="{DCECCB84-F9BA-43D5-87BE-67443E8EF086}">
      <p15:sldGuideLst xmlns:p15="http://schemas.microsoft.com/office/powerpoint/2012/main">
        <p15:guide id="1" orient="horz" pos="1801" userDrawn="1">
          <p15:clr>
            <a:srgbClr val="FBAE40"/>
          </p15:clr>
        </p15:guide>
        <p15:guide id="3" orient="horz" pos="1733" userDrawn="1">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Předěl kapitoly">
    <p:spTree>
      <p:nvGrpSpPr>
        <p:cNvPr id="1" name=""/>
        <p:cNvGrpSpPr/>
        <p:nvPr/>
      </p:nvGrpSpPr>
      <p:grpSpPr>
        <a:xfrm>
          <a:off x="0" y="0"/>
          <a:ext cx="0" cy="0"/>
          <a:chOff x="0" y="0"/>
          <a:chExt cx="0" cy="0"/>
        </a:xfrm>
      </p:grpSpPr>
      <p:pic>
        <p:nvPicPr>
          <p:cNvPr id="6" name="Grafický objekt 5">
            <a:extLst>
              <a:ext uri="{FF2B5EF4-FFF2-40B4-BE49-F238E27FC236}">
                <a16:creationId xmlns:a16="http://schemas.microsoft.com/office/drawing/2014/main" id="{60130376-EB7A-3A58-AFFB-D25218376E99}"/>
              </a:ext>
            </a:extLst>
          </p:cNvPr>
          <p:cNvPicPr>
            <a:picLocks noChangeAspect="1"/>
          </p:cNvPicPr>
          <p:nvPr userDrawn="1"/>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627800" y="3897133"/>
            <a:ext cx="1351912" cy="710799"/>
          </a:xfrm>
          <a:prstGeom prst="rect">
            <a:avLst/>
          </a:prstGeom>
        </p:spPr>
      </p:pic>
      <p:pic>
        <p:nvPicPr>
          <p:cNvPr id="7" name="Grafický objekt 6">
            <a:extLst>
              <a:ext uri="{FF2B5EF4-FFF2-40B4-BE49-F238E27FC236}">
                <a16:creationId xmlns:a16="http://schemas.microsoft.com/office/drawing/2014/main" id="{1461B4B6-2A06-EF0F-F825-9C66808F17B3}"/>
              </a:ext>
            </a:extLst>
          </p:cNvPr>
          <p:cNvPicPr>
            <a:picLocks noChangeAspect="1"/>
          </p:cNvPicPr>
          <p:nvPr userDrawn="1"/>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7020272" y="4252533"/>
            <a:ext cx="1512168" cy="415105"/>
          </a:xfrm>
          <a:prstGeom prst="rect">
            <a:avLst/>
          </a:prstGeom>
        </p:spPr>
      </p:pic>
      <p:sp>
        <p:nvSpPr>
          <p:cNvPr id="8" name="Nadpis 1">
            <a:extLst>
              <a:ext uri="{FF2B5EF4-FFF2-40B4-BE49-F238E27FC236}">
                <a16:creationId xmlns:a16="http://schemas.microsoft.com/office/drawing/2014/main" id="{04D3D079-17CC-C6DF-1339-BE5A3F7E8306}"/>
              </a:ext>
            </a:extLst>
          </p:cNvPr>
          <p:cNvSpPr>
            <a:spLocks noGrp="1"/>
          </p:cNvSpPr>
          <p:nvPr>
            <p:ph type="ctrTitle" hasCustomPrompt="1"/>
          </p:nvPr>
        </p:nvSpPr>
        <p:spPr>
          <a:xfrm>
            <a:off x="617538" y="260350"/>
            <a:ext cx="5466630" cy="2160000"/>
          </a:xfrm>
        </p:spPr>
        <p:txBody>
          <a:bodyPr lIns="0" tIns="72000" rIns="0" bIns="0" anchor="t" anchorCtr="0">
            <a:noAutofit/>
          </a:bodyPr>
          <a:lstStyle>
            <a:lvl1pPr algn="l">
              <a:lnSpc>
                <a:spcPct val="80000"/>
              </a:lnSpc>
              <a:defRPr sz="3200" b="1">
                <a:solidFill>
                  <a:schemeClr val="bg1"/>
                </a:solidFill>
              </a:defRPr>
            </a:lvl1pPr>
          </a:lstStyle>
          <a:p>
            <a:r>
              <a:rPr lang="cs-CZ" noProof="0" dirty="0" err="1"/>
              <a:t>Forepart</a:t>
            </a:r>
            <a:r>
              <a:rPr lang="cs-CZ" noProof="0" dirty="0"/>
              <a:t>/New </a:t>
            </a:r>
            <a:r>
              <a:rPr lang="cs-CZ" noProof="0" dirty="0" err="1"/>
              <a:t>Chapter</a:t>
            </a:r>
            <a:endParaRPr lang="en-US" noProof="0" dirty="0"/>
          </a:p>
        </p:txBody>
      </p:sp>
    </p:spTree>
    <p:extLst>
      <p:ext uri="{BB962C8B-B14F-4D97-AF65-F5344CB8AC3E}">
        <p14:creationId xmlns:p14="http://schemas.microsoft.com/office/powerpoint/2010/main" val="2921694780"/>
      </p:ext>
    </p:extLst>
  </p:cSld>
  <p:clrMapOvr>
    <a:masterClrMapping/>
  </p:clrMapOvr>
  <p:extLst>
    <p:ext uri="{DCECCB84-F9BA-43D5-87BE-67443E8EF086}">
      <p15:sldGuideLst xmlns:p15="http://schemas.microsoft.com/office/powerpoint/2012/main">
        <p15:guide id="1" pos="385" userDrawn="1">
          <p15:clr>
            <a:srgbClr val="FBAE40"/>
          </p15:clr>
        </p15:guide>
        <p15:guide id="2" orient="horz" pos="2903" userDrawn="1">
          <p15:clr>
            <a:srgbClr val="FBAE40"/>
          </p15:clr>
        </p15:guide>
        <p15:guide id="3" orient="horz" pos="159" userDrawn="1">
          <p15:clr>
            <a:srgbClr val="FBAE40"/>
          </p15:clr>
        </p15:guide>
        <p15:guide id="4" pos="5367" userDrawn="1">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Závěrečný snímek">
    <p:spTree>
      <p:nvGrpSpPr>
        <p:cNvPr id="1" name=""/>
        <p:cNvGrpSpPr/>
        <p:nvPr/>
      </p:nvGrpSpPr>
      <p:grpSpPr>
        <a:xfrm>
          <a:off x="0" y="0"/>
          <a:ext cx="0" cy="0"/>
          <a:chOff x="0" y="0"/>
          <a:chExt cx="0" cy="0"/>
        </a:xfrm>
      </p:grpSpPr>
      <p:pic>
        <p:nvPicPr>
          <p:cNvPr id="3" name="Grafický objekt 2">
            <a:extLst>
              <a:ext uri="{FF2B5EF4-FFF2-40B4-BE49-F238E27FC236}">
                <a16:creationId xmlns:a16="http://schemas.microsoft.com/office/drawing/2014/main" id="{E4FC6C1B-60E3-3959-41E4-0AAD8E0FBE47}"/>
              </a:ext>
            </a:extLst>
          </p:cNvPr>
          <p:cNvPicPr>
            <a:picLocks noChangeAspect="1"/>
          </p:cNvPicPr>
          <p:nvPr userDrawn="1"/>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627800" y="3897133"/>
            <a:ext cx="1351912" cy="710799"/>
          </a:xfrm>
          <a:prstGeom prst="rect">
            <a:avLst/>
          </a:prstGeom>
        </p:spPr>
      </p:pic>
      <p:sp>
        <p:nvSpPr>
          <p:cNvPr id="4" name="Nadpis 1">
            <a:extLst>
              <a:ext uri="{FF2B5EF4-FFF2-40B4-BE49-F238E27FC236}">
                <a16:creationId xmlns:a16="http://schemas.microsoft.com/office/drawing/2014/main" id="{D75E1487-3387-D3CF-E5BE-FFBAA9E100AA}"/>
              </a:ext>
            </a:extLst>
          </p:cNvPr>
          <p:cNvSpPr>
            <a:spLocks noGrp="1"/>
          </p:cNvSpPr>
          <p:nvPr>
            <p:ph type="ctrTitle" hasCustomPrompt="1"/>
          </p:nvPr>
        </p:nvSpPr>
        <p:spPr>
          <a:xfrm>
            <a:off x="4572000" y="267494"/>
            <a:ext cx="3948113" cy="1720800"/>
          </a:xfrm>
        </p:spPr>
        <p:txBody>
          <a:bodyPr lIns="0" tIns="0" rIns="0" anchor="t" anchorCtr="0">
            <a:noAutofit/>
          </a:bodyPr>
          <a:lstStyle>
            <a:lvl1pPr algn="l">
              <a:lnSpc>
                <a:spcPct val="80000"/>
              </a:lnSpc>
              <a:defRPr sz="3200" b="1" baseline="0">
                <a:solidFill>
                  <a:schemeClr val="bg1"/>
                </a:solidFill>
              </a:defRPr>
            </a:lvl1pPr>
          </a:lstStyle>
          <a:p>
            <a:r>
              <a:rPr lang="en-US" noProof="0" dirty="0"/>
              <a:t>Thank you for your attention</a:t>
            </a:r>
          </a:p>
        </p:txBody>
      </p:sp>
      <p:sp>
        <p:nvSpPr>
          <p:cNvPr id="5" name="Podnadpis 2">
            <a:extLst>
              <a:ext uri="{FF2B5EF4-FFF2-40B4-BE49-F238E27FC236}">
                <a16:creationId xmlns:a16="http://schemas.microsoft.com/office/drawing/2014/main" id="{18ADC813-E2FA-3130-8591-EF02DF5D541A}"/>
              </a:ext>
            </a:extLst>
          </p:cNvPr>
          <p:cNvSpPr>
            <a:spLocks noGrp="1"/>
          </p:cNvSpPr>
          <p:nvPr>
            <p:ph type="subTitle" idx="1" hasCustomPrompt="1"/>
          </p:nvPr>
        </p:nvSpPr>
        <p:spPr>
          <a:xfrm>
            <a:off x="4586487" y="3011190"/>
            <a:ext cx="3933626" cy="1648792"/>
          </a:xfrm>
          <a:prstGeom prst="rect">
            <a:avLst/>
          </a:prstGeom>
        </p:spPr>
        <p:txBody>
          <a:bodyPr lIns="0" tIns="0" rIns="0" bIns="0" anchor="b" anchorCtr="0">
            <a:noAutofit/>
          </a:bodyPr>
          <a:lstStyle>
            <a:lvl1pPr marL="0" indent="0" algn="l">
              <a:lnSpc>
                <a:spcPts val="2100"/>
              </a:lnSpc>
              <a:spcBef>
                <a:spcPts val="560"/>
              </a:spcBef>
              <a:spcAft>
                <a:spcPts val="0"/>
              </a:spcAft>
              <a:buNone/>
              <a:defRPr sz="1900" b="0" baseline="0">
                <a:solidFill>
                  <a:schemeClr val="bg1"/>
                </a:solidFill>
                <a:latin typeface="+mn-l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cs-CZ" noProof="0" dirty="0" err="1"/>
              <a:t>Presenter</a:t>
            </a:r>
            <a:r>
              <a:rPr lang="cs-CZ" noProof="0" dirty="0"/>
              <a:t> </a:t>
            </a:r>
            <a:r>
              <a:rPr lang="cs-CZ" noProof="0" dirty="0" err="1"/>
              <a:t>contact</a:t>
            </a:r>
            <a:endParaRPr lang="en-US" noProof="0" dirty="0"/>
          </a:p>
        </p:txBody>
      </p:sp>
    </p:spTree>
    <p:extLst>
      <p:ext uri="{BB962C8B-B14F-4D97-AF65-F5344CB8AC3E}">
        <p14:creationId xmlns:p14="http://schemas.microsoft.com/office/powerpoint/2010/main" val="169012604"/>
      </p:ext>
    </p:extLst>
  </p:cSld>
  <p:clrMapOvr>
    <a:masterClrMapping/>
  </p:clrMapOvr>
  <p:extLst>
    <p:ext uri="{DCECCB84-F9BA-43D5-87BE-67443E8EF086}">
      <p15:sldGuideLst xmlns:p15="http://schemas.microsoft.com/office/powerpoint/2012/main">
        <p15:guide id="1" pos="2880" userDrawn="1">
          <p15:clr>
            <a:srgbClr val="FBAE40"/>
          </p15:clr>
        </p15:guide>
        <p15:guide id="2" pos="5376" userDrawn="1">
          <p15:clr>
            <a:srgbClr val="FBAE40"/>
          </p15:clr>
        </p15:guide>
        <p15:guide id="3" orient="horz" pos="2908" userDrawn="1">
          <p15:clr>
            <a:srgbClr val="FBAE40"/>
          </p15:clr>
        </p15:guide>
        <p15:guide id="4" orient="horz" pos="159" userDrawn="1">
          <p15:clr>
            <a:srgbClr val="FBAE40"/>
          </p15:clr>
        </p15:guide>
        <p15:guide id="5" pos="384" userDrawn="1">
          <p15:clr>
            <a:srgbClr val="FBAE40"/>
          </p15:clr>
        </p15:guide>
      </p15:sldGuideLst>
    </p:ext>
  </p:extLst>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6.xml"/><Relationship Id="rId1" Type="http://schemas.openxmlformats.org/officeDocument/2006/relationships/slideLayout" Target="../slideLayouts/slideLayout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3844"/>
            <a:ext cx="7886700" cy="994172"/>
          </a:xfrm>
          <a:prstGeom prst="rect">
            <a:avLst/>
          </a:prstGeom>
        </p:spPr>
        <p:txBody>
          <a:bodyPr vert="horz" lIns="91440" tIns="45720" rIns="91440" bIns="45720" rtlCol="0" anchor="ctr">
            <a:noAutofit/>
          </a:bodyPr>
          <a:lstStyle/>
          <a:p>
            <a:r>
              <a:rPr lang="en-US" dirty="0"/>
              <a:t>Click to edit the style.</a:t>
            </a:r>
          </a:p>
        </p:txBody>
      </p:sp>
      <p:sp>
        <p:nvSpPr>
          <p:cNvPr id="3" name="Text Placeholder 2"/>
          <p:cNvSpPr>
            <a:spLocks noGrp="1"/>
          </p:cNvSpPr>
          <p:nvPr>
            <p:ph type="body" idx="1"/>
          </p:nvPr>
        </p:nvSpPr>
        <p:spPr>
          <a:xfrm>
            <a:off x="628650" y="1369219"/>
            <a:ext cx="7886700" cy="3263504"/>
          </a:xfrm>
          <a:prstGeom prst="rect">
            <a:avLst/>
          </a:prstGeom>
        </p:spPr>
        <p:txBody>
          <a:bodyPr vert="horz" lIns="91440" tIns="45720" rIns="91440" bIns="45720" rtlCol="0">
            <a:noAutofit/>
          </a:bodyPr>
          <a:lstStyle/>
          <a:p>
            <a:pPr lvl="0"/>
            <a:r>
              <a:rPr lang="en-US" dirty="0"/>
              <a:t>Click to edit the text styles in the template.</a:t>
            </a:r>
            <a:endParaRPr lang="cs-CZ" dirty="0"/>
          </a:p>
        </p:txBody>
      </p:sp>
      <p:sp>
        <p:nvSpPr>
          <p:cNvPr id="8" name="Zástupný symbol pro číslo snímku 5">
            <a:extLst>
              <a:ext uri="{FF2B5EF4-FFF2-40B4-BE49-F238E27FC236}">
                <a16:creationId xmlns:a16="http://schemas.microsoft.com/office/drawing/2014/main" id="{543CE8FC-6D73-13F3-F1FA-E2F2DEE373DC}"/>
              </a:ext>
            </a:extLst>
          </p:cNvPr>
          <p:cNvSpPr txBox="1">
            <a:spLocks/>
          </p:cNvSpPr>
          <p:nvPr userDrawn="1"/>
        </p:nvSpPr>
        <p:spPr>
          <a:xfrm>
            <a:off x="6444208" y="4766469"/>
            <a:ext cx="2057400" cy="274637"/>
          </a:xfrm>
          <a:prstGeom prst="rect">
            <a:avLst/>
          </a:prstGeom>
        </p:spPr>
        <p:txBody>
          <a:bodyPr vert="horz" lIns="91440" tIns="45720" rIns="91440" bIns="45720" rtlCol="0" anchor="ctr"/>
          <a:lstStyle>
            <a:defPPr>
              <a:defRPr lang="en-U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9E6E2B87-0D50-46BB-BBF7-554743404521}" type="slidenum">
              <a:rPr lang="cs-CZ" sz="600" smtClean="0">
                <a:solidFill>
                  <a:schemeClr val="tx2"/>
                </a:solidFill>
              </a:rPr>
              <a:pPr/>
              <a:t>‹#›</a:t>
            </a:fld>
            <a:endParaRPr lang="cs-CZ" sz="600" dirty="0">
              <a:solidFill>
                <a:schemeClr val="tx2"/>
              </a:solidFill>
            </a:endParaRPr>
          </a:p>
        </p:txBody>
      </p:sp>
      <p:sp>
        <p:nvSpPr>
          <p:cNvPr id="9" name="Zástupný symbol pro číslo snímku 5">
            <a:extLst>
              <a:ext uri="{FF2B5EF4-FFF2-40B4-BE49-F238E27FC236}">
                <a16:creationId xmlns:a16="http://schemas.microsoft.com/office/drawing/2014/main" id="{FD699E45-CCF4-FD9F-83F7-C643511A38EF}"/>
              </a:ext>
            </a:extLst>
          </p:cNvPr>
          <p:cNvSpPr txBox="1">
            <a:spLocks/>
          </p:cNvSpPr>
          <p:nvPr userDrawn="1"/>
        </p:nvSpPr>
        <p:spPr>
          <a:xfrm>
            <a:off x="628650" y="4766469"/>
            <a:ext cx="2057400" cy="274637"/>
          </a:xfrm>
          <a:prstGeom prst="rect">
            <a:avLst/>
          </a:prstGeom>
        </p:spPr>
        <p:txBody>
          <a:bodyPr vert="horz" lIns="0" tIns="0" rIns="0" bIns="0" rtlCol="0" anchor="ctr"/>
          <a:lstStyle>
            <a:defPPr>
              <a:defRPr lang="en-U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600" dirty="0">
                <a:solidFill>
                  <a:schemeClr val="tx2"/>
                </a:solidFill>
              </a:rPr>
              <a:t>Presentation name (change in slide master)</a:t>
            </a:r>
            <a:endParaRPr lang="cs-CZ" sz="600" dirty="0">
              <a:solidFill>
                <a:schemeClr val="tx2"/>
              </a:solidFill>
            </a:endParaRPr>
          </a:p>
        </p:txBody>
      </p:sp>
      <p:sp>
        <p:nvSpPr>
          <p:cNvPr id="4" name="Obdélník 3">
            <a:extLst>
              <a:ext uri="{FF2B5EF4-FFF2-40B4-BE49-F238E27FC236}">
                <a16:creationId xmlns:a16="http://schemas.microsoft.com/office/drawing/2014/main" id="{2AE02F9C-2B41-2ACE-85AD-2082E2228E84}"/>
              </a:ext>
            </a:extLst>
          </p:cNvPr>
          <p:cNvSpPr/>
          <p:nvPr userDrawn="1"/>
        </p:nvSpPr>
        <p:spPr>
          <a:xfrm>
            <a:off x="9036496" y="0"/>
            <a:ext cx="107504" cy="5143500"/>
          </a:xfrm>
          <a:prstGeom prst="rect">
            <a:avLst/>
          </a:prstGeom>
          <a:solidFill>
            <a:schemeClr val="tx2"/>
          </a:solid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cs-CZ" dirty="0">
              <a:highlight>
                <a:srgbClr val="FFFFFF"/>
              </a:highlight>
            </a:endParaRPr>
          </a:p>
        </p:txBody>
      </p:sp>
    </p:spTree>
    <p:extLst>
      <p:ext uri="{BB962C8B-B14F-4D97-AF65-F5344CB8AC3E}">
        <p14:creationId xmlns:p14="http://schemas.microsoft.com/office/powerpoint/2010/main" val="4161170891"/>
      </p:ext>
    </p:extLst>
  </p:cSld>
  <p:clrMap bg1="lt1" tx1="dk1" bg2="lt2" tx2="dk2" accent1="accent1" accent2="accent2" accent3="accent3" accent4="accent4" accent5="accent5" accent6="accent6" hlink="hlink" folHlink="folHlink"/>
  <p:sldLayoutIdLst>
    <p:sldLayoutId id="2147483770" r:id="rId1"/>
    <p:sldLayoutId id="2147483748" r:id="rId2"/>
    <p:sldLayoutId id="2147483766" r:id="rId3"/>
    <p:sldLayoutId id="2147483768" r:id="rId4"/>
  </p:sldLayoutIdLst>
  <p:hf sldNum="0" hdr="0" dt="0"/>
  <p:txStyles>
    <p:titleStyle>
      <a:lvl1pPr algn="l" defTabSz="685800" rtl="0" eaLnBrk="1" latinLnBrk="0" hangingPunct="1">
        <a:lnSpc>
          <a:spcPct val="80000"/>
        </a:lnSpc>
        <a:spcBef>
          <a:spcPct val="0"/>
        </a:spcBef>
        <a:buNone/>
        <a:defRPr sz="3200" b="1" kern="1200">
          <a:solidFill>
            <a:schemeClr val="tx2"/>
          </a:solidFill>
          <a:latin typeface="+mn-lt"/>
          <a:ea typeface="+mj-ea"/>
          <a:cs typeface="+mj-cs"/>
        </a:defRPr>
      </a:lvl1pPr>
    </p:titleStyle>
    <p:bodyStyle>
      <a:lvl1pPr marL="216000" indent="-216000" algn="l" defTabSz="685800" rtl="0" eaLnBrk="1" latinLnBrk="0" hangingPunct="1">
        <a:lnSpc>
          <a:spcPts val="2100"/>
        </a:lnSpc>
        <a:spcBef>
          <a:spcPts val="560"/>
        </a:spcBef>
        <a:buClr>
          <a:schemeClr val="tx2"/>
        </a:buClr>
        <a:buFont typeface="Arial" panose="020B0604020202020204" pitchFamily="34" charset="0"/>
        <a:buChar char="•"/>
        <a:defRPr sz="19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extLst>
    <p:ext uri="{27BBF7A9-308A-43DC-89C8-2F10F3537804}">
      <p15:sldGuideLst xmlns:p15="http://schemas.microsoft.com/office/powerpoint/2012/main">
        <p15:guide id="2" orient="horz" pos="2922" userDrawn="1">
          <p15:clr>
            <a:srgbClr val="F26B43"/>
          </p15:clr>
        </p15:guide>
        <p15:guide id="4" pos="389" userDrawn="1">
          <p15:clr>
            <a:srgbClr val="F26B43"/>
          </p15:clr>
        </p15:guide>
        <p15:guide id="5" pos="5367" userDrawn="1">
          <p15:clr>
            <a:srgbClr val="F26B43"/>
          </p15:clr>
        </p15:guide>
        <p15:guide id="6" orient="horz" pos="164" userDrawn="1">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accent1"/>
        </a:solidFill>
        <a:effectLst/>
      </p:bgPr>
    </p:bg>
    <p:spTree>
      <p:nvGrpSpPr>
        <p:cNvPr id="1" name=""/>
        <p:cNvGrpSpPr/>
        <p:nvPr/>
      </p:nvGrpSpPr>
      <p:grpSpPr>
        <a:xfrm>
          <a:off x="0" y="0"/>
          <a:ext cx="0" cy="0"/>
          <a:chOff x="0" y="0"/>
          <a:chExt cx="0" cy="0"/>
        </a:xfrm>
      </p:grpSpPr>
      <p:sp>
        <p:nvSpPr>
          <p:cNvPr id="2" name="Zástupný nadpis 1">
            <a:extLst>
              <a:ext uri="{FF2B5EF4-FFF2-40B4-BE49-F238E27FC236}">
                <a16:creationId xmlns:a16="http://schemas.microsoft.com/office/drawing/2014/main" id="{A2862015-AC9B-C8CB-E594-E77F5ECDBD32}"/>
              </a:ext>
            </a:extLst>
          </p:cNvPr>
          <p:cNvSpPr>
            <a:spLocks noGrp="1"/>
          </p:cNvSpPr>
          <p:nvPr>
            <p:ph type="title"/>
          </p:nvPr>
        </p:nvSpPr>
        <p:spPr>
          <a:xfrm>
            <a:off x="628650" y="274638"/>
            <a:ext cx="7886700" cy="993775"/>
          </a:xfrm>
          <a:prstGeom prst="rect">
            <a:avLst/>
          </a:prstGeom>
        </p:spPr>
        <p:txBody>
          <a:bodyPr vert="horz" lIns="91440" tIns="45720" rIns="91440" bIns="45720" rtlCol="0" anchor="ctr">
            <a:normAutofit/>
          </a:bodyPr>
          <a:lstStyle/>
          <a:p>
            <a:r>
              <a:rPr lang="en-US" dirty="0"/>
              <a:t>Click to edit the style.</a:t>
            </a:r>
            <a:endParaRPr lang="cs-CZ" dirty="0"/>
          </a:p>
        </p:txBody>
      </p:sp>
      <p:sp>
        <p:nvSpPr>
          <p:cNvPr id="3" name="Zástupný text 2">
            <a:extLst>
              <a:ext uri="{FF2B5EF4-FFF2-40B4-BE49-F238E27FC236}">
                <a16:creationId xmlns:a16="http://schemas.microsoft.com/office/drawing/2014/main" id="{DDDC164B-7365-4968-A5BD-B82D745E6954}"/>
              </a:ext>
            </a:extLst>
          </p:cNvPr>
          <p:cNvSpPr>
            <a:spLocks noGrp="1"/>
          </p:cNvSpPr>
          <p:nvPr>
            <p:ph type="body" idx="1"/>
          </p:nvPr>
        </p:nvSpPr>
        <p:spPr>
          <a:xfrm>
            <a:off x="628650" y="1370013"/>
            <a:ext cx="7886700" cy="3262312"/>
          </a:xfrm>
          <a:prstGeom prst="rect">
            <a:avLst/>
          </a:prstGeom>
        </p:spPr>
        <p:txBody>
          <a:bodyPr vert="horz" lIns="91440" tIns="45720" rIns="91440" bIns="45720" rtlCol="0">
            <a:normAutofit/>
          </a:bodyPr>
          <a:lstStyle/>
          <a:p>
            <a:pPr lvl="0"/>
            <a:r>
              <a:rPr lang="en-US" dirty="0"/>
              <a:t>Click to edit the text styles in the template.</a:t>
            </a:r>
            <a:endParaRPr lang="cs-CZ" dirty="0"/>
          </a:p>
          <a:p>
            <a:pPr lvl="1"/>
            <a:r>
              <a:rPr lang="cs-CZ" dirty="0"/>
              <a:t>Second </a:t>
            </a:r>
            <a:r>
              <a:rPr lang="cs-CZ" dirty="0" err="1"/>
              <a:t>level</a:t>
            </a:r>
            <a:endParaRPr lang="cs-CZ" dirty="0"/>
          </a:p>
          <a:p>
            <a:pPr lvl="2"/>
            <a:r>
              <a:rPr lang="cs-CZ" dirty="0" err="1"/>
              <a:t>Third</a:t>
            </a:r>
            <a:r>
              <a:rPr lang="cs-CZ" dirty="0"/>
              <a:t> </a:t>
            </a:r>
            <a:r>
              <a:rPr lang="cs-CZ" dirty="0" err="1"/>
              <a:t>level</a:t>
            </a:r>
            <a:endParaRPr lang="cs-CZ" dirty="0"/>
          </a:p>
          <a:p>
            <a:pPr lvl="3"/>
            <a:r>
              <a:rPr lang="cs-CZ" dirty="0" err="1"/>
              <a:t>Fourth</a:t>
            </a:r>
            <a:r>
              <a:rPr lang="cs-CZ" dirty="0"/>
              <a:t> </a:t>
            </a:r>
            <a:r>
              <a:rPr lang="cs-CZ" dirty="0" err="1"/>
              <a:t>level</a:t>
            </a:r>
            <a:endParaRPr lang="cs-CZ" dirty="0"/>
          </a:p>
          <a:p>
            <a:pPr lvl="4"/>
            <a:r>
              <a:rPr lang="cs-CZ" dirty="0" err="1"/>
              <a:t>Fifth</a:t>
            </a:r>
            <a:r>
              <a:rPr lang="cs-CZ" dirty="0"/>
              <a:t> </a:t>
            </a:r>
            <a:r>
              <a:rPr lang="cs-CZ" dirty="0" err="1"/>
              <a:t>level</a:t>
            </a:r>
            <a:endParaRPr lang="cs-CZ" dirty="0"/>
          </a:p>
        </p:txBody>
      </p:sp>
    </p:spTree>
    <p:extLst>
      <p:ext uri="{BB962C8B-B14F-4D97-AF65-F5344CB8AC3E}">
        <p14:creationId xmlns:p14="http://schemas.microsoft.com/office/powerpoint/2010/main" val="2007314391"/>
      </p:ext>
    </p:extLst>
  </p:cSld>
  <p:clrMap bg1="lt1" tx1="dk1" bg2="lt2" tx2="dk2" accent1="accent1" accent2="accent2" accent3="accent3" accent4="accent4" accent5="accent5" accent6="accent6" hlink="hlink" folHlink="folHlink"/>
  <p:sldLayoutIdLst>
    <p:sldLayoutId id="2147483771" r:id="rId1"/>
    <p:sldLayoutId id="2147483772" r:id="rId2"/>
  </p:sldLayoutIdLst>
  <p:txStyles>
    <p:titleStyle>
      <a:lvl1pPr algn="l" defTabSz="914400" rtl="0" eaLnBrk="1" latinLnBrk="0" hangingPunct="1">
        <a:lnSpc>
          <a:spcPct val="80000"/>
        </a:lnSpc>
        <a:spcBef>
          <a:spcPct val="0"/>
        </a:spcBef>
        <a:buNone/>
        <a:defRPr sz="3200" b="1" kern="1200">
          <a:solidFill>
            <a:schemeClr val="bg1"/>
          </a:solidFill>
          <a:latin typeface="+mn-lt"/>
          <a:ea typeface="+mj-ea"/>
          <a:cs typeface="+mj-cs"/>
        </a:defRPr>
      </a:lvl1pPr>
    </p:titleStyle>
    <p:bodyStyle>
      <a:lvl1pPr marL="0" indent="0" algn="l" defTabSz="914400" rtl="0" eaLnBrk="1" latinLnBrk="0" hangingPunct="1">
        <a:lnSpc>
          <a:spcPts val="2100"/>
        </a:lnSpc>
        <a:spcBef>
          <a:spcPts val="1000"/>
        </a:spcBef>
        <a:buFontTx/>
        <a:buNone/>
        <a:defRPr sz="2400" kern="1200">
          <a:solidFill>
            <a:schemeClr val="bg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bg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hyperlink" Target="http://www.buildingabetterresponse.org/" TargetMode="External"/><Relationship Id="rId7" Type="http://schemas.openxmlformats.org/officeDocument/2006/relationships/hyperlink" Target="http://www.phap.org/" TargetMode="External"/><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hyperlink" Target="http://www.eisf.eu/" TargetMode="External"/><Relationship Id="rId5" Type="http://schemas.openxmlformats.org/officeDocument/2006/relationships/hyperlink" Target="http://www.redr.org.uk/" TargetMode="External"/><Relationship Id="rId4" Type="http://schemas.openxmlformats.org/officeDocument/2006/relationships/hyperlink" Target="http://www.disasterready.org/" TargetMode="Externa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8.tmp"/></Relationships>
</file>

<file path=ppt/slides/_rels/slide5.xml.rels><?xml version="1.0" encoding="UTF-8" standalone="yes"?>
<Relationships xmlns="http://schemas.openxmlformats.org/package/2006/relationships"><Relationship Id="rId3" Type="http://schemas.openxmlformats.org/officeDocument/2006/relationships/image" Target="../media/image9.tmp"/><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hyperlink" Target="https://www.youtube.com/watch?v=fUBlRQYkbSs" TargetMode="External"/><Relationship Id="rId5" Type="http://schemas.openxmlformats.org/officeDocument/2006/relationships/hyperlink" Target="https://www.youtube.com/watch?v=Ya2FwdgN7II" TargetMode="External"/><Relationship Id="rId4" Type="http://schemas.openxmlformats.org/officeDocument/2006/relationships/image" Target="../media/image10.tmp"/></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adpis 2">
            <a:extLst>
              <a:ext uri="{FF2B5EF4-FFF2-40B4-BE49-F238E27FC236}">
                <a16:creationId xmlns:a16="http://schemas.microsoft.com/office/drawing/2014/main" id="{2E5FFCFF-71BA-1A5C-9281-E380F974F063}"/>
              </a:ext>
            </a:extLst>
          </p:cNvPr>
          <p:cNvSpPr>
            <a:spLocks noGrp="1"/>
          </p:cNvSpPr>
          <p:nvPr>
            <p:ph type="title"/>
          </p:nvPr>
        </p:nvSpPr>
        <p:spPr/>
        <p:txBody>
          <a:bodyPr/>
          <a:lstStyle/>
          <a:p>
            <a:r>
              <a:rPr lang="en-US" dirty="0"/>
              <a:t>Emergency preparedness planning
</a:t>
            </a:r>
            <a:endParaRPr lang="cs-CZ" dirty="0"/>
          </a:p>
        </p:txBody>
      </p:sp>
      <p:sp>
        <p:nvSpPr>
          <p:cNvPr id="4" name="Podnadpis 3">
            <a:extLst>
              <a:ext uri="{FF2B5EF4-FFF2-40B4-BE49-F238E27FC236}">
                <a16:creationId xmlns:a16="http://schemas.microsoft.com/office/drawing/2014/main" id="{3AA30422-C520-9148-04CB-4E64243E5740}"/>
              </a:ext>
            </a:extLst>
          </p:cNvPr>
          <p:cNvSpPr>
            <a:spLocks noGrp="1"/>
          </p:cNvSpPr>
          <p:nvPr>
            <p:ph type="subTitle" idx="1"/>
          </p:nvPr>
        </p:nvSpPr>
        <p:spPr>
          <a:xfrm>
            <a:off x="5007314" y="1851669"/>
            <a:ext cx="3511550" cy="1733167"/>
          </a:xfrm>
        </p:spPr>
        <p:txBody>
          <a:bodyPr/>
          <a:lstStyle/>
          <a:p>
            <a:r>
              <a:rPr lang="en-US" dirty="0"/>
              <a:t>Brainstorming session
</a:t>
            </a:r>
            <a:endParaRPr lang="cs-CZ" dirty="0"/>
          </a:p>
        </p:txBody>
      </p:sp>
      <p:pic>
        <p:nvPicPr>
          <p:cNvPr id="5" name="Zástupný symbol obrázku 5" descr="Obsah obrázku strom, exteriér, země&#10;&#10;Popis byl vytvořen automaticky">
            <a:extLst>
              <a:ext uri="{FF2B5EF4-FFF2-40B4-BE49-F238E27FC236}">
                <a16:creationId xmlns:a16="http://schemas.microsoft.com/office/drawing/2014/main" id="{2606BFAB-0065-F9BA-00C9-C35B20E55C43}"/>
              </a:ext>
            </a:extLst>
          </p:cNvPr>
          <p:cNvPicPr>
            <a:picLocks noGrp="1" noChangeAspect="1"/>
          </p:cNvPicPr>
          <p:nvPr>
            <p:ph type="pic" sz="quarter" idx="10"/>
          </p:nvPr>
        </p:nvPicPr>
        <p:blipFill>
          <a:blip r:embed="rId2" cstate="print">
            <a:extLst>
              <a:ext uri="{28A0092B-C50C-407E-A947-70E740481C1C}">
                <a14:useLocalDpi xmlns:a14="http://schemas.microsoft.com/office/drawing/2010/main" val="0"/>
              </a:ext>
            </a:extLst>
          </a:blip>
          <a:srcRect l="19053" r="19053"/>
          <a:stretch>
            <a:fillRect/>
          </a:stretch>
        </p:blipFill>
        <p:spPr>
          <a:xfrm>
            <a:off x="0" y="0"/>
            <a:ext cx="4572000" cy="5143500"/>
          </a:xfrm>
        </p:spPr>
      </p:pic>
    </p:spTree>
    <p:extLst>
      <p:ext uri="{BB962C8B-B14F-4D97-AF65-F5344CB8AC3E}">
        <p14:creationId xmlns:p14="http://schemas.microsoft.com/office/powerpoint/2010/main" val="89713554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adpis 2">
            <a:extLst>
              <a:ext uri="{FF2B5EF4-FFF2-40B4-BE49-F238E27FC236}">
                <a16:creationId xmlns:a16="http://schemas.microsoft.com/office/drawing/2014/main" id="{FA7F8510-2047-2C23-7A5A-39778D9AE062}"/>
              </a:ext>
            </a:extLst>
          </p:cNvPr>
          <p:cNvSpPr>
            <a:spLocks noGrp="1"/>
          </p:cNvSpPr>
          <p:nvPr>
            <p:ph type="title"/>
          </p:nvPr>
        </p:nvSpPr>
        <p:spPr>
          <a:xfrm>
            <a:off x="628650" y="273844"/>
            <a:ext cx="7886700" cy="994172"/>
          </a:xfrm>
        </p:spPr>
        <p:txBody>
          <a:bodyPr/>
          <a:lstStyle/>
          <a:p>
            <a:r>
              <a:rPr lang="en-US" dirty="0"/>
              <a:t>PIN Emergency Manual </a:t>
            </a:r>
            <a:endParaRPr lang="cs-CZ" dirty="0"/>
          </a:p>
        </p:txBody>
      </p:sp>
      <p:sp>
        <p:nvSpPr>
          <p:cNvPr id="6" name="Content Placeholder 2">
            <a:extLst>
              <a:ext uri="{FF2B5EF4-FFF2-40B4-BE49-F238E27FC236}">
                <a16:creationId xmlns:a16="http://schemas.microsoft.com/office/drawing/2014/main" id="{57296147-839D-4C3C-8B5A-03DD5E218119}"/>
              </a:ext>
            </a:extLst>
          </p:cNvPr>
          <p:cNvSpPr txBox="1">
            <a:spLocks/>
          </p:cNvSpPr>
          <p:nvPr/>
        </p:nvSpPr>
        <p:spPr>
          <a:xfrm>
            <a:off x="628650" y="936000"/>
            <a:ext cx="4159374" cy="3623950"/>
          </a:xfrm>
          <a:prstGeom prst="rect">
            <a:avLst/>
          </a:prstGeom>
        </p:spPr>
        <p:txBody>
          <a:bodyPr/>
          <a:lstStyle>
            <a:lvl1pPr marL="216000" indent="-216000" algn="l" defTabSz="685800" rtl="0" eaLnBrk="1" latinLnBrk="0" hangingPunct="1">
              <a:lnSpc>
                <a:spcPts val="2100"/>
              </a:lnSpc>
              <a:spcBef>
                <a:spcPts val="560"/>
              </a:spcBef>
              <a:buClr>
                <a:schemeClr val="tx2"/>
              </a:buClr>
              <a:buFont typeface="Arial" panose="020B0604020202020204" pitchFamily="34" charset="0"/>
              <a:buChar char="•"/>
              <a:defRPr sz="19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buFont typeface="Arial" panose="020B0604020202020204" pitchFamily="34" charset="0"/>
              <a:buNone/>
            </a:pPr>
            <a:r>
              <a:rPr lang="en-US" b="1" dirty="0"/>
              <a:t> </a:t>
            </a:r>
          </a:p>
          <a:p>
            <a:pPr>
              <a:buFont typeface="Wingdings" panose="05000000000000000000" pitchFamily="2" charset="2"/>
              <a:buChar char="Ø"/>
            </a:pPr>
            <a:r>
              <a:rPr lang="en-GB" b="1" dirty="0">
                <a:solidFill>
                  <a:srgbClr val="14418B"/>
                </a:solidFill>
              </a:rPr>
              <a:t>PIN’s commitment to Quality and Principled response </a:t>
            </a:r>
          </a:p>
          <a:p>
            <a:pPr lvl="1">
              <a:buFont typeface="Wingdings" panose="05000000000000000000" pitchFamily="2" charset="2"/>
              <a:buChar char="Ø"/>
            </a:pPr>
            <a:r>
              <a:rPr lang="en-GB" sz="1400" dirty="0"/>
              <a:t>Humanitarian standards &amp; Principles </a:t>
            </a:r>
          </a:p>
          <a:p>
            <a:pPr lvl="1">
              <a:buFont typeface="Wingdings" panose="05000000000000000000" pitchFamily="2" charset="2"/>
              <a:buChar char="Ø"/>
            </a:pPr>
            <a:r>
              <a:rPr lang="en-GB" sz="1400" dirty="0"/>
              <a:t>Cross cutting issues </a:t>
            </a:r>
          </a:p>
          <a:p>
            <a:pPr lvl="1">
              <a:buFont typeface="Wingdings" panose="05000000000000000000" pitchFamily="2" charset="2"/>
              <a:buChar char="Ø"/>
            </a:pPr>
            <a:r>
              <a:rPr lang="en-GB" sz="1400" dirty="0"/>
              <a:t>PIN’s strategy for emergency response 2022-2027</a:t>
            </a:r>
          </a:p>
          <a:p>
            <a:pPr lvl="1">
              <a:buFont typeface="Wingdings" panose="05000000000000000000" pitchFamily="2" charset="2"/>
              <a:buChar char="Ø"/>
            </a:pPr>
            <a:r>
              <a:rPr lang="en-GB" sz="1400" dirty="0"/>
              <a:t>Cash and voucher response </a:t>
            </a:r>
          </a:p>
          <a:p>
            <a:pPr>
              <a:buFont typeface="Wingdings" panose="05000000000000000000" pitchFamily="2" charset="2"/>
              <a:buChar char="Ø"/>
            </a:pPr>
            <a:r>
              <a:rPr lang="en-GB" b="1" dirty="0">
                <a:solidFill>
                  <a:srgbClr val="14418B"/>
                </a:solidFill>
              </a:rPr>
              <a:t>Emergency Preparedness</a:t>
            </a:r>
          </a:p>
          <a:p>
            <a:pPr lvl="1">
              <a:buFont typeface="Wingdings" panose="05000000000000000000" pitchFamily="2" charset="2"/>
              <a:buChar char="Ø"/>
            </a:pPr>
            <a:r>
              <a:rPr lang="en-GB" sz="1400" dirty="0"/>
              <a:t>Anticipatory action and preparedness planning</a:t>
            </a:r>
          </a:p>
          <a:p>
            <a:pPr lvl="1">
              <a:buFont typeface="Wingdings" panose="05000000000000000000" pitchFamily="2" charset="2"/>
              <a:buChar char="Ø"/>
            </a:pPr>
            <a:r>
              <a:rPr lang="en-GB" sz="1400" dirty="0"/>
              <a:t>Staff capacity building </a:t>
            </a:r>
          </a:p>
          <a:p>
            <a:pPr lvl="1">
              <a:buFont typeface="Wingdings" panose="05000000000000000000" pitchFamily="2" charset="2"/>
              <a:buChar char="Ø"/>
            </a:pPr>
            <a:r>
              <a:rPr lang="en-GB" sz="1400" dirty="0"/>
              <a:t>Partnerships in emergencies</a:t>
            </a:r>
          </a:p>
        </p:txBody>
      </p:sp>
      <p:sp>
        <p:nvSpPr>
          <p:cNvPr id="7" name="Content Placeholder 2">
            <a:extLst>
              <a:ext uri="{FF2B5EF4-FFF2-40B4-BE49-F238E27FC236}">
                <a16:creationId xmlns:a16="http://schemas.microsoft.com/office/drawing/2014/main" id="{24378829-95E4-49DA-9912-52B59E97D50D}"/>
              </a:ext>
            </a:extLst>
          </p:cNvPr>
          <p:cNvSpPr txBox="1">
            <a:spLocks/>
          </p:cNvSpPr>
          <p:nvPr/>
        </p:nvSpPr>
        <p:spPr>
          <a:xfrm>
            <a:off x="4774961" y="583550"/>
            <a:ext cx="4159374" cy="3479314"/>
          </a:xfrm>
          <a:prstGeom prst="rect">
            <a:avLst/>
          </a:prstGeom>
        </p:spPr>
        <p:txBody>
          <a:bodyPr/>
          <a:lstStyle>
            <a:lvl1pPr marL="216000" indent="-216000" algn="l" defTabSz="685800" rtl="0" eaLnBrk="1" latinLnBrk="0" hangingPunct="1">
              <a:lnSpc>
                <a:spcPts val="2100"/>
              </a:lnSpc>
              <a:spcBef>
                <a:spcPts val="560"/>
              </a:spcBef>
              <a:buClr>
                <a:schemeClr val="tx2"/>
              </a:buClr>
              <a:buFont typeface="Arial" panose="020B0604020202020204" pitchFamily="34" charset="0"/>
              <a:buChar char="•"/>
              <a:defRPr sz="19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buFont typeface="Arial" panose="020B0604020202020204" pitchFamily="34" charset="0"/>
              <a:buNone/>
            </a:pPr>
            <a:r>
              <a:rPr lang="en-US" b="1" dirty="0"/>
              <a:t> </a:t>
            </a:r>
          </a:p>
          <a:p>
            <a:pPr lvl="1">
              <a:buFont typeface="Wingdings" panose="05000000000000000000" pitchFamily="2" charset="2"/>
              <a:buChar char="Ø"/>
            </a:pPr>
            <a:endParaRPr lang="en-GB" sz="1400" dirty="0"/>
          </a:p>
          <a:p>
            <a:pPr>
              <a:buFont typeface="Wingdings" panose="05000000000000000000" pitchFamily="2" charset="2"/>
              <a:buChar char="Ø"/>
            </a:pPr>
            <a:r>
              <a:rPr lang="en-GB" b="1" dirty="0">
                <a:solidFill>
                  <a:srgbClr val="14418B"/>
                </a:solidFill>
              </a:rPr>
              <a:t>Decision about the response </a:t>
            </a:r>
          </a:p>
          <a:p>
            <a:pPr marL="558900" lvl="2" indent="-216000">
              <a:lnSpc>
                <a:spcPts val="2100"/>
              </a:lnSpc>
              <a:spcBef>
                <a:spcPts val="560"/>
              </a:spcBef>
              <a:buClr>
                <a:schemeClr val="tx2"/>
              </a:buClr>
              <a:buFont typeface="Wingdings" panose="05000000000000000000" pitchFamily="2" charset="2"/>
              <a:buChar char="Ø"/>
            </a:pPr>
            <a:r>
              <a:rPr lang="en-GB" sz="1400" dirty="0"/>
              <a:t>Response modalities</a:t>
            </a:r>
          </a:p>
          <a:p>
            <a:pPr lvl="1">
              <a:buFont typeface="Wingdings" panose="05000000000000000000" pitchFamily="2" charset="2"/>
              <a:buChar char="Ø"/>
            </a:pPr>
            <a:r>
              <a:rPr lang="en-GB" sz="1400" dirty="0"/>
              <a:t>Responsibilities of PIN HQ and CPs</a:t>
            </a:r>
          </a:p>
          <a:p>
            <a:pPr marL="171450" lvl="1">
              <a:buFont typeface="Wingdings" panose="05000000000000000000" pitchFamily="2" charset="2"/>
              <a:buChar char="Ø"/>
            </a:pPr>
            <a:r>
              <a:rPr lang="en-GB" sz="1900" b="1" dirty="0">
                <a:solidFill>
                  <a:srgbClr val="14418B"/>
                </a:solidFill>
              </a:rPr>
              <a:t>Emergency</a:t>
            </a:r>
            <a:r>
              <a:rPr lang="en-GB" b="1" dirty="0">
                <a:solidFill>
                  <a:srgbClr val="14418B"/>
                </a:solidFill>
              </a:rPr>
              <a:t> response – step by step </a:t>
            </a:r>
          </a:p>
          <a:p>
            <a:pPr lvl="1">
              <a:buFont typeface="Wingdings" panose="05000000000000000000" pitchFamily="2" charset="2"/>
              <a:buChar char="Ø"/>
            </a:pPr>
            <a:r>
              <a:rPr lang="en-GB" sz="1400" dirty="0"/>
              <a:t>Humanitarian access in volatile contexts </a:t>
            </a:r>
          </a:p>
          <a:p>
            <a:pPr lvl="1">
              <a:buFont typeface="Wingdings" panose="05000000000000000000" pitchFamily="2" charset="2"/>
              <a:buChar char="Ø"/>
            </a:pPr>
            <a:r>
              <a:rPr lang="en-GB" sz="1400" dirty="0"/>
              <a:t>Logistics, procurements, fundraising, registration in new country </a:t>
            </a:r>
          </a:p>
          <a:p>
            <a:pPr>
              <a:buFont typeface="Wingdings" panose="05000000000000000000" pitchFamily="2" charset="2"/>
              <a:buChar char="Ø"/>
            </a:pPr>
            <a:r>
              <a:rPr lang="en-GB" b="1" dirty="0">
                <a:solidFill>
                  <a:srgbClr val="14418B"/>
                </a:solidFill>
              </a:rPr>
              <a:t>MEAL</a:t>
            </a:r>
          </a:p>
          <a:p>
            <a:pPr lvl="1">
              <a:buFont typeface="Wingdings" panose="05000000000000000000" pitchFamily="2" charset="2"/>
              <a:buChar char="Ø"/>
            </a:pPr>
            <a:r>
              <a:rPr lang="en-GB" sz="1400" dirty="0"/>
              <a:t>Accountability </a:t>
            </a:r>
          </a:p>
          <a:p>
            <a:pPr lvl="1">
              <a:buFont typeface="Wingdings" panose="05000000000000000000" pitchFamily="2" charset="2"/>
              <a:buChar char="Ø"/>
            </a:pPr>
            <a:r>
              <a:rPr lang="en-GB" sz="1400" dirty="0"/>
              <a:t>Assessments</a:t>
            </a:r>
          </a:p>
          <a:p>
            <a:pPr lvl="1">
              <a:buFont typeface="Wingdings" panose="05000000000000000000" pitchFamily="2" charset="2"/>
              <a:buChar char="Ø"/>
            </a:pPr>
            <a:r>
              <a:rPr lang="en-GB" sz="1400" dirty="0"/>
              <a:t>Monitoring </a:t>
            </a:r>
          </a:p>
          <a:p>
            <a:pPr lvl="1">
              <a:buFont typeface="Wingdings" panose="05000000000000000000" pitchFamily="2" charset="2"/>
              <a:buChar char="Ø"/>
            </a:pPr>
            <a:r>
              <a:rPr lang="en-GB" sz="1400" dirty="0"/>
              <a:t>Evaluation and learning</a:t>
            </a:r>
          </a:p>
          <a:p>
            <a:pPr>
              <a:buFont typeface="Wingdings" panose="05000000000000000000" pitchFamily="2" charset="2"/>
              <a:buChar char="Ø"/>
            </a:pPr>
            <a:r>
              <a:rPr lang="en-GB" b="1" dirty="0">
                <a:solidFill>
                  <a:srgbClr val="14418B"/>
                </a:solidFill>
              </a:rPr>
              <a:t>Emergency response checklist </a:t>
            </a:r>
          </a:p>
          <a:p>
            <a:pPr>
              <a:buFont typeface="Wingdings" panose="05000000000000000000" pitchFamily="2" charset="2"/>
              <a:buChar char="Ø"/>
            </a:pPr>
            <a:endParaRPr lang="en-GB" dirty="0"/>
          </a:p>
        </p:txBody>
      </p:sp>
    </p:spTree>
    <p:extLst>
      <p:ext uri="{BB962C8B-B14F-4D97-AF65-F5344CB8AC3E}">
        <p14:creationId xmlns:p14="http://schemas.microsoft.com/office/powerpoint/2010/main" val="162219973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adpis 2">
            <a:extLst>
              <a:ext uri="{FF2B5EF4-FFF2-40B4-BE49-F238E27FC236}">
                <a16:creationId xmlns:a16="http://schemas.microsoft.com/office/drawing/2014/main" id="{CDCBBB46-3B24-336A-402B-677A2DBD3134}"/>
              </a:ext>
            </a:extLst>
          </p:cNvPr>
          <p:cNvSpPr>
            <a:spLocks noGrp="1"/>
          </p:cNvSpPr>
          <p:nvPr>
            <p:ph type="title"/>
          </p:nvPr>
        </p:nvSpPr>
        <p:spPr>
          <a:xfrm>
            <a:off x="628650" y="273844"/>
            <a:ext cx="7886700" cy="994172"/>
          </a:xfrm>
        </p:spPr>
        <p:txBody>
          <a:bodyPr/>
          <a:lstStyle/>
          <a:p>
            <a:r>
              <a:rPr lang="en-US" dirty="0"/>
              <a:t>Emergency learning tools</a:t>
            </a:r>
            <a:endParaRPr lang="cs-CZ" dirty="0"/>
          </a:p>
        </p:txBody>
      </p:sp>
      <p:sp>
        <p:nvSpPr>
          <p:cNvPr id="4" name="Content Placeholder 2">
            <a:extLst>
              <a:ext uri="{FF2B5EF4-FFF2-40B4-BE49-F238E27FC236}">
                <a16:creationId xmlns:a16="http://schemas.microsoft.com/office/drawing/2014/main" id="{4A92F72A-0CD9-48E7-88F1-2FAA99891D08}"/>
              </a:ext>
            </a:extLst>
          </p:cNvPr>
          <p:cNvSpPr txBox="1">
            <a:spLocks/>
          </p:cNvSpPr>
          <p:nvPr/>
        </p:nvSpPr>
        <p:spPr>
          <a:xfrm>
            <a:off x="899592" y="1203598"/>
            <a:ext cx="4392488" cy="3418802"/>
          </a:xfrm>
          <a:prstGeom prst="rect">
            <a:avLst/>
          </a:prstGeom>
        </p:spPr>
        <p:txBody>
          <a:bodyPr/>
          <a:lstStyle>
            <a:lvl1pPr marL="216000" indent="-216000" algn="l" defTabSz="685800" rtl="0" eaLnBrk="1" latinLnBrk="0" hangingPunct="1">
              <a:lnSpc>
                <a:spcPts val="2100"/>
              </a:lnSpc>
              <a:spcBef>
                <a:spcPts val="560"/>
              </a:spcBef>
              <a:buClr>
                <a:schemeClr val="tx2"/>
              </a:buClr>
              <a:buFont typeface="Arial" panose="020B0604020202020204" pitchFamily="34" charset="0"/>
              <a:buChar char="•"/>
              <a:defRPr sz="19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lvl="8" indent="0">
              <a:buFont typeface="Arial" panose="020B0604020202020204" pitchFamily="34" charset="0"/>
              <a:buNone/>
            </a:pPr>
            <a:r>
              <a:rPr lang="en-US" sz="1200" b="1" dirty="0"/>
              <a:t> </a:t>
            </a:r>
          </a:p>
          <a:p>
            <a:pPr marL="0" lvl="8" indent="0">
              <a:buFont typeface="Arial" panose="020B0604020202020204" pitchFamily="34" charset="0"/>
              <a:buNone/>
            </a:pPr>
            <a:r>
              <a:rPr lang="cs-CZ" sz="1800" b="1" dirty="0" err="1">
                <a:solidFill>
                  <a:srgbClr val="14418B"/>
                </a:solidFill>
              </a:rPr>
              <a:t>Internal</a:t>
            </a:r>
            <a:endParaRPr lang="en-GB" sz="1200" b="1" dirty="0">
              <a:solidFill>
                <a:srgbClr val="14418B"/>
              </a:solidFill>
            </a:endParaRPr>
          </a:p>
          <a:p>
            <a:pPr>
              <a:buClr>
                <a:srgbClr val="F04E23"/>
              </a:buClr>
            </a:pPr>
            <a:r>
              <a:rPr lang="en-US" sz="1200" dirty="0">
                <a:solidFill>
                  <a:prstClr val="black"/>
                </a:solidFill>
              </a:rPr>
              <a:t>PIN Emergency Manual &amp; E-learning</a:t>
            </a:r>
          </a:p>
          <a:p>
            <a:pPr>
              <a:buClr>
                <a:srgbClr val="F04E23"/>
              </a:buClr>
            </a:pPr>
            <a:r>
              <a:rPr lang="en-US" sz="1200" dirty="0">
                <a:solidFill>
                  <a:prstClr val="black"/>
                </a:solidFill>
              </a:rPr>
              <a:t>Alliance2015 toolkit</a:t>
            </a:r>
            <a:endParaRPr lang="en-GB" sz="1200" dirty="0">
              <a:solidFill>
                <a:prstClr val="black"/>
              </a:solidFill>
            </a:endParaRPr>
          </a:p>
          <a:p>
            <a:pPr marL="0" lvl="8" indent="0">
              <a:buFont typeface="Arial" panose="020B0604020202020204" pitchFamily="34" charset="0"/>
              <a:buNone/>
            </a:pPr>
            <a:endParaRPr lang="en-GB" sz="1800" dirty="0"/>
          </a:p>
          <a:p>
            <a:pPr marL="0" lvl="8" indent="0">
              <a:buNone/>
            </a:pPr>
            <a:r>
              <a:rPr lang="en-GB" sz="1800" b="1" dirty="0">
                <a:solidFill>
                  <a:srgbClr val="14418B"/>
                </a:solidFill>
              </a:rPr>
              <a:t>Online courses</a:t>
            </a:r>
          </a:p>
          <a:p>
            <a:r>
              <a:rPr lang="en-GB" sz="1200" dirty="0">
                <a:hlinkClick r:id="rId3"/>
              </a:rPr>
              <a:t>www.buildingabetterresponse.org</a:t>
            </a:r>
            <a:endParaRPr lang="en-GB" sz="1200" dirty="0"/>
          </a:p>
          <a:p>
            <a:r>
              <a:rPr lang="en-US" sz="1200" dirty="0">
                <a:hlinkClick r:id="rId4"/>
              </a:rPr>
              <a:t>www.disasterready.org</a:t>
            </a:r>
            <a:r>
              <a:rPr lang="en-US" sz="1200" dirty="0"/>
              <a:t> </a:t>
            </a:r>
            <a:endParaRPr lang="en-GB" sz="1200" dirty="0"/>
          </a:p>
          <a:p>
            <a:pPr marL="0" indent="0">
              <a:buFont typeface="Arial" panose="020B0604020202020204" pitchFamily="34" charset="0"/>
              <a:buNone/>
            </a:pPr>
            <a:endParaRPr lang="en-GB" dirty="0"/>
          </a:p>
        </p:txBody>
      </p:sp>
      <p:sp>
        <p:nvSpPr>
          <p:cNvPr id="5" name="TextBox 4">
            <a:extLst>
              <a:ext uri="{FF2B5EF4-FFF2-40B4-BE49-F238E27FC236}">
                <a16:creationId xmlns:a16="http://schemas.microsoft.com/office/drawing/2014/main" id="{8607451B-5CC5-4E40-BB63-AD038F8200F8}"/>
              </a:ext>
            </a:extLst>
          </p:cNvPr>
          <p:cNvSpPr txBox="1"/>
          <p:nvPr/>
        </p:nvSpPr>
        <p:spPr>
          <a:xfrm>
            <a:off x="5436096" y="1347614"/>
            <a:ext cx="3168352" cy="2015936"/>
          </a:xfrm>
          <a:prstGeom prst="rect">
            <a:avLst/>
          </a:prstGeom>
          <a:noFill/>
        </p:spPr>
        <p:txBody>
          <a:bodyPr wrap="square" rtlCol="0">
            <a:spAutoFit/>
          </a:bodyPr>
          <a:lstStyle/>
          <a:p>
            <a:pPr marL="0" lvl="8" defTabSz="685800">
              <a:lnSpc>
                <a:spcPct val="90000"/>
              </a:lnSpc>
              <a:spcBef>
                <a:spcPts val="375"/>
              </a:spcBef>
            </a:pPr>
            <a:r>
              <a:rPr lang="en-GB" b="1" dirty="0">
                <a:solidFill>
                  <a:srgbClr val="14418B"/>
                </a:solidFill>
              </a:rPr>
              <a:t>External trainings</a:t>
            </a:r>
          </a:p>
          <a:p>
            <a:pPr marL="288000" lvl="0" indent="-288000">
              <a:spcBef>
                <a:spcPts val="600"/>
              </a:spcBef>
              <a:spcAft>
                <a:spcPts val="600"/>
              </a:spcAft>
              <a:buClr>
                <a:srgbClr val="F04E23"/>
              </a:buClr>
              <a:buSzPct val="80000"/>
              <a:buFont typeface="Wingdings 3" panose="05040102010807070707" pitchFamily="18" charset="2"/>
              <a:buChar char=""/>
            </a:pPr>
            <a:r>
              <a:rPr lang="en-GB" sz="1200" dirty="0">
                <a:solidFill>
                  <a:prstClr val="black"/>
                </a:solidFill>
                <a:latin typeface="Calibri" panose="020F0502020204030204"/>
                <a:cs typeface="+mn-cs"/>
              </a:rPr>
              <a:t>Working with </a:t>
            </a:r>
            <a:r>
              <a:rPr lang="cs-CZ" sz="1200" dirty="0">
                <a:solidFill>
                  <a:prstClr val="black"/>
                </a:solidFill>
                <a:latin typeface="Calibri" panose="020F0502020204030204"/>
                <a:cs typeface="+mn-cs"/>
              </a:rPr>
              <a:t>ECHO </a:t>
            </a:r>
            <a:r>
              <a:rPr lang="en-GB" sz="1200" dirty="0">
                <a:solidFill>
                  <a:prstClr val="black"/>
                </a:solidFill>
                <a:latin typeface="Calibri" panose="020F0502020204030204"/>
                <a:cs typeface="+mn-cs"/>
              </a:rPr>
              <a:t>(Punto </a:t>
            </a:r>
            <a:r>
              <a:rPr lang="en-GB" sz="1200" dirty="0" err="1">
                <a:solidFill>
                  <a:prstClr val="black"/>
                </a:solidFill>
                <a:latin typeface="Calibri" panose="020F0502020204030204"/>
                <a:cs typeface="+mn-cs"/>
              </a:rPr>
              <a:t>Sud</a:t>
            </a:r>
            <a:r>
              <a:rPr lang="en-GB" sz="1200" dirty="0">
                <a:solidFill>
                  <a:prstClr val="black"/>
                </a:solidFill>
                <a:latin typeface="Calibri" panose="020F0502020204030204"/>
                <a:cs typeface="+mn-cs"/>
              </a:rPr>
              <a:t>)</a:t>
            </a:r>
            <a:endParaRPr lang="cs-CZ" sz="1200" dirty="0">
              <a:solidFill>
                <a:prstClr val="black"/>
              </a:solidFill>
              <a:latin typeface="Calibri" panose="020F0502020204030204"/>
              <a:cs typeface="+mn-cs"/>
            </a:endParaRPr>
          </a:p>
          <a:p>
            <a:pPr marL="288000" lvl="0" indent="-288000">
              <a:spcBef>
                <a:spcPts val="600"/>
              </a:spcBef>
              <a:spcAft>
                <a:spcPts val="600"/>
              </a:spcAft>
              <a:buClr>
                <a:srgbClr val="F04E23"/>
              </a:buClr>
              <a:buSzPct val="80000"/>
              <a:buFont typeface="Wingdings 3" panose="05040102010807070707" pitchFamily="18" charset="2"/>
              <a:buChar char=""/>
            </a:pPr>
            <a:r>
              <a:rPr lang="en-GB" sz="1200" dirty="0" err="1">
                <a:solidFill>
                  <a:prstClr val="black"/>
                </a:solidFill>
                <a:latin typeface="Calibri" panose="020F0502020204030204"/>
                <a:cs typeface="+mn-cs"/>
              </a:rPr>
              <a:t>RedR</a:t>
            </a:r>
            <a:r>
              <a:rPr lang="en-GB" sz="1200" dirty="0">
                <a:solidFill>
                  <a:prstClr val="black"/>
                </a:solidFill>
                <a:latin typeface="Calibri" panose="020F0502020204030204"/>
                <a:cs typeface="+mn-cs"/>
              </a:rPr>
              <a:t>, </a:t>
            </a:r>
            <a:r>
              <a:rPr lang="en-GB" sz="1200" dirty="0">
                <a:solidFill>
                  <a:prstClr val="black"/>
                </a:solidFill>
                <a:latin typeface="Calibri" panose="020F0502020204030204"/>
                <a:cs typeface="+mn-cs"/>
                <a:hlinkClick r:id="rId5"/>
              </a:rPr>
              <a:t>www.redr.org.uk</a:t>
            </a:r>
            <a:r>
              <a:rPr lang="en-GB" sz="1200" dirty="0">
                <a:solidFill>
                  <a:prstClr val="black"/>
                </a:solidFill>
                <a:latin typeface="Calibri" panose="020F0502020204030204"/>
                <a:cs typeface="+mn-cs"/>
              </a:rPr>
              <a:t> </a:t>
            </a:r>
            <a:endParaRPr lang="cs-CZ" sz="1200" dirty="0">
              <a:solidFill>
                <a:prstClr val="black"/>
              </a:solidFill>
              <a:latin typeface="Calibri" panose="020F0502020204030204"/>
              <a:cs typeface="+mn-cs"/>
            </a:endParaRPr>
          </a:p>
          <a:p>
            <a:pPr marL="288000" lvl="0" indent="-288000">
              <a:spcBef>
                <a:spcPts val="600"/>
              </a:spcBef>
              <a:spcAft>
                <a:spcPts val="600"/>
              </a:spcAft>
              <a:buClr>
                <a:srgbClr val="F04E23"/>
              </a:buClr>
              <a:buSzPct val="80000"/>
              <a:buFont typeface="Wingdings 3" panose="05040102010807070707" pitchFamily="18" charset="2"/>
              <a:buChar char=""/>
            </a:pPr>
            <a:r>
              <a:rPr lang="en-GB" sz="1200" dirty="0">
                <a:solidFill>
                  <a:prstClr val="black"/>
                </a:solidFill>
                <a:latin typeface="Calibri" panose="020F0502020204030204"/>
                <a:cs typeface="+mn-cs"/>
              </a:rPr>
              <a:t>EISF (European Interagency Security Forum) </a:t>
            </a:r>
            <a:r>
              <a:rPr lang="en-GB" sz="1200" dirty="0">
                <a:solidFill>
                  <a:prstClr val="black"/>
                </a:solidFill>
                <a:latin typeface="Calibri" panose="020F0502020204030204"/>
                <a:cs typeface="+mn-cs"/>
                <a:hlinkClick r:id="rId6"/>
              </a:rPr>
              <a:t>www.eisf.eu</a:t>
            </a:r>
            <a:r>
              <a:rPr lang="en-GB" sz="1200" dirty="0">
                <a:solidFill>
                  <a:prstClr val="black"/>
                </a:solidFill>
                <a:latin typeface="Calibri" panose="020F0502020204030204"/>
                <a:cs typeface="+mn-cs"/>
              </a:rPr>
              <a:t> </a:t>
            </a:r>
          </a:p>
          <a:p>
            <a:pPr marL="288000" lvl="0" indent="-288000">
              <a:spcBef>
                <a:spcPts val="600"/>
              </a:spcBef>
              <a:spcAft>
                <a:spcPts val="600"/>
              </a:spcAft>
              <a:buClr>
                <a:srgbClr val="F04E23"/>
              </a:buClr>
              <a:buSzPct val="80000"/>
              <a:buFont typeface="Wingdings 3" panose="05040102010807070707" pitchFamily="18" charset="2"/>
              <a:buChar char=""/>
            </a:pPr>
            <a:r>
              <a:rPr lang="en-GB" sz="1200" dirty="0">
                <a:solidFill>
                  <a:prstClr val="black"/>
                </a:solidFill>
                <a:latin typeface="Calibri" panose="020F0502020204030204"/>
                <a:cs typeface="+mn-cs"/>
              </a:rPr>
              <a:t>PHAP (Professionals in humanitarian assistance and protection), </a:t>
            </a:r>
            <a:r>
              <a:rPr lang="en-GB" sz="1200" dirty="0">
                <a:solidFill>
                  <a:prstClr val="black"/>
                </a:solidFill>
                <a:latin typeface="Calibri" panose="020F0502020204030204"/>
                <a:cs typeface="+mn-cs"/>
                <a:hlinkClick r:id="rId7"/>
              </a:rPr>
              <a:t>www.phap.org</a:t>
            </a:r>
            <a:r>
              <a:rPr lang="en-GB" sz="1200" dirty="0">
                <a:solidFill>
                  <a:prstClr val="black"/>
                </a:solidFill>
                <a:latin typeface="Calibri" panose="020F0502020204030204"/>
                <a:cs typeface="+mn-cs"/>
              </a:rPr>
              <a:t> </a:t>
            </a:r>
            <a:endParaRPr lang="cs-CZ" sz="1200" dirty="0">
              <a:solidFill>
                <a:prstClr val="black"/>
              </a:solidFill>
              <a:latin typeface="Calibri" panose="020F0502020204030204"/>
              <a:cs typeface="+mn-cs"/>
            </a:endParaRPr>
          </a:p>
        </p:txBody>
      </p:sp>
    </p:spTree>
    <p:extLst>
      <p:ext uri="{BB962C8B-B14F-4D97-AF65-F5344CB8AC3E}">
        <p14:creationId xmlns:p14="http://schemas.microsoft.com/office/powerpoint/2010/main" val="77820816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1CBA3714-E4C4-D414-1C32-D1DE5C952C13}"/>
              </a:ext>
            </a:extLst>
          </p:cNvPr>
          <p:cNvSpPr>
            <a:spLocks noGrp="1"/>
          </p:cNvSpPr>
          <p:nvPr>
            <p:ph type="ctrTitle"/>
          </p:nvPr>
        </p:nvSpPr>
        <p:spPr/>
        <p:txBody>
          <a:bodyPr/>
          <a:lstStyle/>
          <a:p>
            <a:r>
              <a:rPr lang="en-US" dirty="0"/>
              <a:t>Thank you for your attention
</a:t>
            </a:r>
            <a:endParaRPr lang="cs-CZ" dirty="0"/>
          </a:p>
        </p:txBody>
      </p:sp>
      <p:sp>
        <p:nvSpPr>
          <p:cNvPr id="3" name="Podnadpis 2">
            <a:extLst>
              <a:ext uri="{FF2B5EF4-FFF2-40B4-BE49-F238E27FC236}">
                <a16:creationId xmlns:a16="http://schemas.microsoft.com/office/drawing/2014/main" id="{38DE1380-0805-BC6E-8616-C80D78F94622}"/>
              </a:ext>
            </a:extLst>
          </p:cNvPr>
          <p:cNvSpPr>
            <a:spLocks noGrp="1"/>
          </p:cNvSpPr>
          <p:nvPr>
            <p:ph type="subTitle" idx="1"/>
          </p:nvPr>
        </p:nvSpPr>
        <p:spPr/>
        <p:txBody>
          <a:bodyPr/>
          <a:lstStyle/>
          <a:p>
            <a:r>
              <a:rPr lang="cs-CZ" b="1" dirty="0"/>
              <a:t>John Brown</a:t>
            </a:r>
          </a:p>
          <a:p>
            <a:r>
              <a:rPr lang="cs-CZ" dirty="0"/>
              <a:t>+420 776 258 699</a:t>
            </a:r>
            <a:br>
              <a:rPr lang="cs-CZ" dirty="0"/>
            </a:br>
            <a:r>
              <a:rPr lang="cs-CZ" dirty="0"/>
              <a:t>john.brown@peopleinneed.net</a:t>
            </a:r>
            <a:br>
              <a:rPr lang="cs-CZ" dirty="0"/>
            </a:br>
            <a:r>
              <a:rPr lang="cs-CZ" dirty="0"/>
              <a:t>peopleinneed.net</a:t>
            </a:r>
          </a:p>
        </p:txBody>
      </p:sp>
    </p:spTree>
    <p:extLst>
      <p:ext uri="{BB962C8B-B14F-4D97-AF65-F5344CB8AC3E}">
        <p14:creationId xmlns:p14="http://schemas.microsoft.com/office/powerpoint/2010/main" val="109536982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adpis 2">
            <a:extLst>
              <a:ext uri="{FF2B5EF4-FFF2-40B4-BE49-F238E27FC236}">
                <a16:creationId xmlns:a16="http://schemas.microsoft.com/office/drawing/2014/main" id="{3348F4C0-927F-554B-9F71-21481379D11A}"/>
              </a:ext>
            </a:extLst>
          </p:cNvPr>
          <p:cNvSpPr>
            <a:spLocks noGrp="1"/>
          </p:cNvSpPr>
          <p:nvPr>
            <p:ph type="title"/>
          </p:nvPr>
        </p:nvSpPr>
        <p:spPr>
          <a:xfrm>
            <a:off x="628650" y="273844"/>
            <a:ext cx="7886700" cy="994172"/>
          </a:xfrm>
        </p:spPr>
        <p:txBody>
          <a:bodyPr/>
          <a:lstStyle/>
          <a:p>
            <a:r>
              <a:rPr lang="en-US" dirty="0"/>
              <a:t>PIN Emergency Response – 4Ws</a:t>
            </a:r>
            <a:endParaRPr lang="cs-CZ" dirty="0"/>
          </a:p>
        </p:txBody>
      </p:sp>
      <p:sp>
        <p:nvSpPr>
          <p:cNvPr id="6" name="Content Placeholder 2">
            <a:extLst>
              <a:ext uri="{FF2B5EF4-FFF2-40B4-BE49-F238E27FC236}">
                <a16:creationId xmlns:a16="http://schemas.microsoft.com/office/drawing/2014/main" id="{B581546A-E3A5-40DB-81FF-949990F73FD6}"/>
              </a:ext>
            </a:extLst>
          </p:cNvPr>
          <p:cNvSpPr txBox="1">
            <a:spLocks/>
          </p:cNvSpPr>
          <p:nvPr/>
        </p:nvSpPr>
        <p:spPr>
          <a:xfrm>
            <a:off x="899592" y="1131590"/>
            <a:ext cx="7452408" cy="3096344"/>
          </a:xfrm>
          <a:prstGeom prst="rect">
            <a:avLst/>
          </a:prstGeom>
        </p:spPr>
        <p:txBody>
          <a:bodyPr/>
          <a:lstStyle>
            <a:lvl1pPr marL="216000" indent="-216000" algn="l" defTabSz="685800" rtl="0" eaLnBrk="1" latinLnBrk="0" hangingPunct="1">
              <a:lnSpc>
                <a:spcPts val="2100"/>
              </a:lnSpc>
              <a:spcBef>
                <a:spcPts val="560"/>
              </a:spcBef>
              <a:buClr>
                <a:schemeClr val="tx2"/>
              </a:buClr>
              <a:buFont typeface="Arial" panose="020B0604020202020204" pitchFamily="34" charset="0"/>
              <a:buChar char="•"/>
              <a:defRPr sz="19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en-US" b="1" dirty="0"/>
              <a:t>Who</a:t>
            </a:r>
            <a:r>
              <a:rPr lang="en-US" dirty="0"/>
              <a:t>:  People in Need Relief and Development Department (RDD)</a:t>
            </a:r>
          </a:p>
          <a:p>
            <a:endParaRPr lang="en-US" dirty="0"/>
          </a:p>
          <a:p>
            <a:r>
              <a:rPr lang="en-US" b="1" dirty="0"/>
              <a:t>What</a:t>
            </a:r>
            <a:r>
              <a:rPr lang="en-US" dirty="0"/>
              <a:t>: WASH, NFI &amp; Shelter, Food Security &amp; Nutrition, Education in Emergencies; using cash-based modalities wherever possible/relevant</a:t>
            </a:r>
          </a:p>
          <a:p>
            <a:endParaRPr lang="en-US" dirty="0"/>
          </a:p>
          <a:p>
            <a:r>
              <a:rPr lang="en-US" b="1" dirty="0"/>
              <a:t>Where</a:t>
            </a:r>
            <a:r>
              <a:rPr lang="en-US" dirty="0"/>
              <a:t>: Over 20 countries</a:t>
            </a:r>
          </a:p>
          <a:p>
            <a:endParaRPr lang="en-US" dirty="0"/>
          </a:p>
          <a:p>
            <a:r>
              <a:rPr lang="en-US" b="1" dirty="0"/>
              <a:t>When</a:t>
            </a:r>
            <a:r>
              <a:rPr lang="en-US" dirty="0"/>
              <a:t>: Can be within days, since 1992</a:t>
            </a:r>
            <a:endParaRPr lang="en-GB" dirty="0"/>
          </a:p>
        </p:txBody>
      </p:sp>
    </p:spTree>
    <p:extLst>
      <p:ext uri="{BB962C8B-B14F-4D97-AF65-F5344CB8AC3E}">
        <p14:creationId xmlns:p14="http://schemas.microsoft.com/office/powerpoint/2010/main" val="90793383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adpis 2">
            <a:extLst>
              <a:ext uri="{FF2B5EF4-FFF2-40B4-BE49-F238E27FC236}">
                <a16:creationId xmlns:a16="http://schemas.microsoft.com/office/drawing/2014/main" id="{3348F4C0-927F-554B-9F71-21481379D11A}"/>
              </a:ext>
            </a:extLst>
          </p:cNvPr>
          <p:cNvSpPr>
            <a:spLocks noGrp="1"/>
          </p:cNvSpPr>
          <p:nvPr>
            <p:ph type="title"/>
          </p:nvPr>
        </p:nvSpPr>
        <p:spPr>
          <a:xfrm>
            <a:off x="628650" y="273844"/>
            <a:ext cx="7975798" cy="994172"/>
          </a:xfrm>
        </p:spPr>
        <p:txBody>
          <a:bodyPr/>
          <a:lstStyle/>
          <a:p>
            <a:r>
              <a:rPr lang="en-US" dirty="0"/>
              <a:t>PIN Country Programs (as of 2023)</a:t>
            </a:r>
            <a:endParaRPr lang="cs-CZ" dirty="0"/>
          </a:p>
        </p:txBody>
      </p:sp>
      <p:pic>
        <p:nvPicPr>
          <p:cNvPr id="2" name="Picture 1">
            <a:extLst>
              <a:ext uri="{FF2B5EF4-FFF2-40B4-BE49-F238E27FC236}">
                <a16:creationId xmlns:a16="http://schemas.microsoft.com/office/drawing/2014/main" id="{21C9FE85-1DB9-466F-810C-142B3700A807}"/>
              </a:ext>
            </a:extLst>
          </p:cNvPr>
          <p:cNvPicPr>
            <a:picLocks noChangeAspect="1"/>
          </p:cNvPicPr>
          <p:nvPr/>
        </p:nvPicPr>
        <p:blipFill>
          <a:blip r:embed="rId3"/>
          <a:stretch>
            <a:fillRect/>
          </a:stretch>
        </p:blipFill>
        <p:spPr>
          <a:xfrm>
            <a:off x="953852" y="987574"/>
            <a:ext cx="7236296" cy="3660786"/>
          </a:xfrm>
          <a:prstGeom prst="rect">
            <a:avLst/>
          </a:prstGeom>
        </p:spPr>
      </p:pic>
    </p:spTree>
    <p:extLst>
      <p:ext uri="{BB962C8B-B14F-4D97-AF65-F5344CB8AC3E}">
        <p14:creationId xmlns:p14="http://schemas.microsoft.com/office/powerpoint/2010/main" val="242053218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7AFD633D-DCF7-408E-9C50-44D75102F2C0}"/>
              </a:ext>
            </a:extLst>
          </p:cNvPr>
          <p:cNvPicPr>
            <a:picLocks noChangeAspect="1"/>
          </p:cNvPicPr>
          <p:nvPr/>
        </p:nvPicPr>
        <p:blipFill>
          <a:blip r:embed="rId3"/>
          <a:stretch>
            <a:fillRect/>
          </a:stretch>
        </p:blipFill>
        <p:spPr>
          <a:xfrm>
            <a:off x="1432103" y="699542"/>
            <a:ext cx="6524273" cy="4267260"/>
          </a:xfrm>
          <a:prstGeom prst="rect">
            <a:avLst/>
          </a:prstGeom>
        </p:spPr>
      </p:pic>
      <p:pic>
        <p:nvPicPr>
          <p:cNvPr id="7" name="Picture 6" descr="Screen Clipping">
            <a:extLst>
              <a:ext uri="{FF2B5EF4-FFF2-40B4-BE49-F238E27FC236}">
                <a16:creationId xmlns:a16="http://schemas.microsoft.com/office/drawing/2014/main" id="{6367E45E-1193-453A-A493-FCEA700F983A}"/>
              </a:ext>
            </a:extLst>
          </p:cNvPr>
          <p:cNvPicPr>
            <a:picLocks noChangeAspect="1"/>
          </p:cNvPicPr>
          <p:nvPr/>
        </p:nvPicPr>
        <p:blipFill rotWithShape="1">
          <a:blip r:embed="rId4">
            <a:extLst>
              <a:ext uri="{28A0092B-C50C-407E-A947-70E740481C1C}">
                <a14:useLocalDpi xmlns:a14="http://schemas.microsoft.com/office/drawing/2010/main" val="0"/>
              </a:ext>
            </a:extLst>
          </a:blip>
          <a:srcRect b="82086"/>
          <a:stretch/>
        </p:blipFill>
        <p:spPr>
          <a:xfrm>
            <a:off x="1037710" y="51470"/>
            <a:ext cx="6918666" cy="864096"/>
          </a:xfrm>
          <a:prstGeom prst="rect">
            <a:avLst/>
          </a:prstGeom>
        </p:spPr>
      </p:pic>
    </p:spTree>
    <p:extLst>
      <p:ext uri="{BB962C8B-B14F-4D97-AF65-F5344CB8AC3E}">
        <p14:creationId xmlns:p14="http://schemas.microsoft.com/office/powerpoint/2010/main" val="25542935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250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2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adpis 2">
            <a:extLst>
              <a:ext uri="{FF2B5EF4-FFF2-40B4-BE49-F238E27FC236}">
                <a16:creationId xmlns:a16="http://schemas.microsoft.com/office/drawing/2014/main" id="{3348F4C0-927F-554B-9F71-21481379D11A}"/>
              </a:ext>
            </a:extLst>
          </p:cNvPr>
          <p:cNvSpPr>
            <a:spLocks noGrp="1"/>
          </p:cNvSpPr>
          <p:nvPr>
            <p:ph type="title"/>
          </p:nvPr>
        </p:nvSpPr>
        <p:spPr>
          <a:xfrm>
            <a:off x="628650" y="273844"/>
            <a:ext cx="7886700" cy="994172"/>
          </a:xfrm>
        </p:spPr>
        <p:txBody>
          <a:bodyPr/>
          <a:lstStyle/>
          <a:p>
            <a:r>
              <a:rPr lang="en-US" dirty="0"/>
              <a:t>PIN in action</a:t>
            </a:r>
            <a:endParaRPr lang="cs-CZ" dirty="0"/>
          </a:p>
        </p:txBody>
      </p:sp>
      <p:pic>
        <p:nvPicPr>
          <p:cNvPr id="4" name="Content Placeholder 6" descr="Screen Clipping">
            <a:extLst>
              <a:ext uri="{FF2B5EF4-FFF2-40B4-BE49-F238E27FC236}">
                <a16:creationId xmlns:a16="http://schemas.microsoft.com/office/drawing/2014/main" id="{4E7B70FE-608E-4C5D-8024-E511E0922E18}"/>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92000" y="1347614"/>
            <a:ext cx="3750263" cy="2104380"/>
          </a:xfrm>
          <a:prstGeom prst="rect">
            <a:avLst/>
          </a:prstGeom>
        </p:spPr>
      </p:pic>
      <p:pic>
        <p:nvPicPr>
          <p:cNvPr id="6" name="Picture 5" descr="Screen Clipping">
            <a:extLst>
              <a:ext uri="{FF2B5EF4-FFF2-40B4-BE49-F238E27FC236}">
                <a16:creationId xmlns:a16="http://schemas.microsoft.com/office/drawing/2014/main" id="{6516F099-AE1B-4997-916D-739C32037CD2}"/>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624355" y="1347614"/>
            <a:ext cx="3727646" cy="2104380"/>
          </a:xfrm>
          <a:prstGeom prst="rect">
            <a:avLst/>
          </a:prstGeom>
        </p:spPr>
      </p:pic>
      <p:sp>
        <p:nvSpPr>
          <p:cNvPr id="7" name="TextBox 6">
            <a:extLst>
              <a:ext uri="{FF2B5EF4-FFF2-40B4-BE49-F238E27FC236}">
                <a16:creationId xmlns:a16="http://schemas.microsoft.com/office/drawing/2014/main" id="{BE7E68DA-4F67-4BB7-8396-4E99BA8637C7}"/>
              </a:ext>
            </a:extLst>
          </p:cNvPr>
          <p:cNvSpPr txBox="1"/>
          <p:nvPr/>
        </p:nvSpPr>
        <p:spPr>
          <a:xfrm>
            <a:off x="4624355" y="3492540"/>
            <a:ext cx="3635984" cy="246221"/>
          </a:xfrm>
          <a:prstGeom prst="rect">
            <a:avLst/>
          </a:prstGeom>
          <a:noFill/>
        </p:spPr>
        <p:txBody>
          <a:bodyPr wrap="square" rtlCol="0">
            <a:spAutoFit/>
          </a:bodyPr>
          <a:lstStyle/>
          <a:p>
            <a:r>
              <a:rPr lang="en-US" sz="1000" dirty="0">
                <a:latin typeface="+mj-lt"/>
                <a:hlinkClick r:id="rId5"/>
              </a:rPr>
              <a:t>https://www.youtube.com/watch?v=Ya2FwdgN7II</a:t>
            </a:r>
            <a:r>
              <a:rPr lang="en-US" sz="1000" dirty="0">
                <a:latin typeface="+mj-lt"/>
              </a:rPr>
              <a:t> </a:t>
            </a:r>
            <a:endParaRPr lang="en-GB" sz="1000" dirty="0">
              <a:latin typeface="+mj-lt"/>
            </a:endParaRPr>
          </a:p>
        </p:txBody>
      </p:sp>
      <p:sp>
        <p:nvSpPr>
          <p:cNvPr id="8" name="TextBox 7">
            <a:extLst>
              <a:ext uri="{FF2B5EF4-FFF2-40B4-BE49-F238E27FC236}">
                <a16:creationId xmlns:a16="http://schemas.microsoft.com/office/drawing/2014/main" id="{7EE8F3D1-7D3B-407D-B2DA-0A37FBAFAB4C}"/>
              </a:ext>
            </a:extLst>
          </p:cNvPr>
          <p:cNvSpPr txBox="1"/>
          <p:nvPr/>
        </p:nvSpPr>
        <p:spPr>
          <a:xfrm>
            <a:off x="792000" y="3463952"/>
            <a:ext cx="3203936" cy="415498"/>
          </a:xfrm>
          <a:prstGeom prst="rect">
            <a:avLst/>
          </a:prstGeom>
          <a:noFill/>
        </p:spPr>
        <p:txBody>
          <a:bodyPr wrap="square" rtlCol="0">
            <a:spAutoFit/>
          </a:bodyPr>
          <a:lstStyle/>
          <a:p>
            <a:r>
              <a:rPr lang="en-US" sz="1050" dirty="0">
                <a:latin typeface="+mj-lt"/>
                <a:hlinkClick r:id="rId6"/>
              </a:rPr>
              <a:t>https://www.youtube.com/watch?v=fUBlRQYkbSs</a:t>
            </a:r>
            <a:r>
              <a:rPr lang="en-US" sz="1050" dirty="0">
                <a:latin typeface="+mj-lt"/>
              </a:rPr>
              <a:t> </a:t>
            </a:r>
          </a:p>
          <a:p>
            <a:endParaRPr lang="en-GB" sz="1050" dirty="0">
              <a:latin typeface="+mj-lt"/>
            </a:endParaRPr>
          </a:p>
        </p:txBody>
      </p:sp>
    </p:spTree>
    <p:extLst>
      <p:ext uri="{BB962C8B-B14F-4D97-AF65-F5344CB8AC3E}">
        <p14:creationId xmlns:p14="http://schemas.microsoft.com/office/powerpoint/2010/main" val="108745493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adpis 2">
            <a:extLst>
              <a:ext uri="{FF2B5EF4-FFF2-40B4-BE49-F238E27FC236}">
                <a16:creationId xmlns:a16="http://schemas.microsoft.com/office/drawing/2014/main" id="{BD667D88-1E7D-294A-49DB-D2AAF938F86A}"/>
              </a:ext>
            </a:extLst>
          </p:cNvPr>
          <p:cNvSpPr>
            <a:spLocks noGrp="1"/>
          </p:cNvSpPr>
          <p:nvPr>
            <p:ph type="title"/>
          </p:nvPr>
        </p:nvSpPr>
        <p:spPr>
          <a:xfrm>
            <a:off x="628650" y="273844"/>
            <a:ext cx="7886700" cy="994172"/>
          </a:xfrm>
        </p:spPr>
        <p:txBody>
          <a:bodyPr/>
          <a:lstStyle/>
          <a:p>
            <a:r>
              <a:rPr lang="en-US" dirty="0"/>
              <a:t>PIN Strategy for Emergency response &amp; Recovery – 2022 - 2027</a:t>
            </a:r>
            <a:endParaRPr lang="cs-CZ" dirty="0"/>
          </a:p>
        </p:txBody>
      </p:sp>
      <p:sp>
        <p:nvSpPr>
          <p:cNvPr id="4" name="Zástupný obsah 3">
            <a:extLst>
              <a:ext uri="{FF2B5EF4-FFF2-40B4-BE49-F238E27FC236}">
                <a16:creationId xmlns:a16="http://schemas.microsoft.com/office/drawing/2014/main" id="{CA64B537-5F1F-C11F-F394-C67EE7CD2BF1}"/>
              </a:ext>
            </a:extLst>
          </p:cNvPr>
          <p:cNvSpPr>
            <a:spLocks noGrp="1"/>
          </p:cNvSpPr>
          <p:nvPr>
            <p:ph idx="4294967295"/>
          </p:nvPr>
        </p:nvSpPr>
        <p:spPr>
          <a:xfrm>
            <a:off x="467544" y="1419622"/>
            <a:ext cx="3871341" cy="3263504"/>
          </a:xfrm>
          <a:prstGeom prst="rect">
            <a:avLst/>
          </a:prstGeom>
        </p:spPr>
        <p:txBody>
          <a:bodyPr>
            <a:noAutofit/>
          </a:bodyPr>
          <a:lstStyle/>
          <a:p>
            <a:pPr marL="457200" indent="-457200">
              <a:lnSpc>
                <a:spcPct val="150000"/>
              </a:lnSpc>
              <a:buAutoNum type="arabicPeriod"/>
            </a:pPr>
            <a:r>
              <a:rPr lang="en-US" dirty="0"/>
              <a:t>Principled Action </a:t>
            </a:r>
          </a:p>
          <a:p>
            <a:pPr marL="457200" indent="-457200">
              <a:lnSpc>
                <a:spcPct val="150000"/>
              </a:lnSpc>
              <a:buAutoNum type="arabicPeriod"/>
            </a:pPr>
            <a:r>
              <a:rPr lang="en-US" dirty="0"/>
              <a:t>Safety, Security &amp; Access</a:t>
            </a:r>
            <a:r>
              <a:rPr lang="cs-CZ" dirty="0"/>
              <a:t>
</a:t>
            </a:r>
            <a:r>
              <a:rPr lang="en-US" dirty="0"/>
              <a:t>Quality &amp; Impact</a:t>
            </a:r>
          </a:p>
          <a:p>
            <a:pPr marL="457200" indent="-457200">
              <a:lnSpc>
                <a:spcPct val="100000"/>
              </a:lnSpc>
              <a:buAutoNum type="arabicPeriod"/>
            </a:pPr>
            <a:r>
              <a:rPr lang="en-US" dirty="0"/>
              <a:t>Emergency preparedness, resilience and Anticipatory Action</a:t>
            </a:r>
          </a:p>
          <a:p>
            <a:pPr marL="457200" indent="-457200">
              <a:lnSpc>
                <a:spcPct val="150000"/>
              </a:lnSpc>
              <a:buAutoNum type="arabicPeriod"/>
            </a:pPr>
            <a:r>
              <a:rPr lang="en-US" dirty="0"/>
              <a:t>Partnerships &amp; Coordination </a:t>
            </a:r>
            <a:endParaRPr lang="cs-CZ" dirty="0"/>
          </a:p>
        </p:txBody>
      </p:sp>
      <p:sp>
        <p:nvSpPr>
          <p:cNvPr id="7" name="Rectangle: Rounded Corners 6">
            <a:extLst>
              <a:ext uri="{FF2B5EF4-FFF2-40B4-BE49-F238E27FC236}">
                <a16:creationId xmlns:a16="http://schemas.microsoft.com/office/drawing/2014/main" id="{7BF3A6DD-BB6C-4B6E-9266-53BC7D6DD172}"/>
              </a:ext>
            </a:extLst>
          </p:cNvPr>
          <p:cNvSpPr/>
          <p:nvPr/>
        </p:nvSpPr>
        <p:spPr>
          <a:xfrm>
            <a:off x="4932041" y="843558"/>
            <a:ext cx="3182093" cy="785773"/>
          </a:xfrm>
          <a:prstGeom prst="roundRect">
            <a:avLst/>
          </a:prstGeom>
          <a:ln w="19050">
            <a:solidFill>
              <a:srgbClr val="00B0F0"/>
            </a:solidFill>
          </a:ln>
        </p:spPr>
        <p:style>
          <a:lnRef idx="2">
            <a:schemeClr val="accent1"/>
          </a:lnRef>
          <a:fillRef idx="1">
            <a:schemeClr val="lt1"/>
          </a:fillRef>
          <a:effectRef idx="0">
            <a:schemeClr val="accent1"/>
          </a:effectRef>
          <a:fontRef idx="minor">
            <a:schemeClr val="dk1"/>
          </a:fontRef>
        </p:style>
        <p:txBody>
          <a:bodyPr rtlCol="0" anchor="ctr"/>
          <a:lstStyle/>
          <a:p>
            <a:pPr marL="298350" indent="-457200">
              <a:buAutoNum type="arabicPeriod"/>
            </a:pPr>
            <a:r>
              <a:rPr lang="en-US" sz="1200" i="1" dirty="0">
                <a:solidFill>
                  <a:schemeClr val="tx1"/>
                </a:solidFill>
              </a:rPr>
              <a:t>Humanitarian principles </a:t>
            </a:r>
          </a:p>
          <a:p>
            <a:pPr marL="298350" indent="-457200">
              <a:buAutoNum type="arabicPeriod"/>
            </a:pPr>
            <a:r>
              <a:rPr lang="en-US" sz="1200" i="1" dirty="0">
                <a:solidFill>
                  <a:schemeClr val="tx1"/>
                </a:solidFill>
              </a:rPr>
              <a:t>Accountability to Affected  Populations</a:t>
            </a:r>
          </a:p>
          <a:p>
            <a:pPr marL="298350" indent="-457200">
              <a:buAutoNum type="arabicPeriod"/>
            </a:pPr>
            <a:r>
              <a:rPr lang="en-US" sz="1200" i="1" dirty="0">
                <a:solidFill>
                  <a:schemeClr val="tx1"/>
                </a:solidFill>
              </a:rPr>
              <a:t>Do No Harm &amp; Conflict Sensitivity</a:t>
            </a:r>
          </a:p>
          <a:p>
            <a:pPr marL="298350" indent="-457200">
              <a:buAutoNum type="arabicPeriod"/>
            </a:pPr>
            <a:r>
              <a:rPr lang="en-US" sz="1200" i="1" dirty="0" err="1">
                <a:solidFill>
                  <a:schemeClr val="tx1"/>
                </a:solidFill>
              </a:rPr>
              <a:t>ProGESI</a:t>
            </a:r>
            <a:r>
              <a:rPr lang="en-US" sz="1200" i="1" dirty="0">
                <a:solidFill>
                  <a:schemeClr val="tx1"/>
                </a:solidFill>
              </a:rPr>
              <a:t> programming</a:t>
            </a:r>
          </a:p>
        </p:txBody>
      </p:sp>
      <p:cxnSp>
        <p:nvCxnSpPr>
          <p:cNvPr id="10" name="Straight Arrow Connector 9">
            <a:extLst>
              <a:ext uri="{FF2B5EF4-FFF2-40B4-BE49-F238E27FC236}">
                <a16:creationId xmlns:a16="http://schemas.microsoft.com/office/drawing/2014/main" id="{ACEA17F6-9DEF-40F1-9EFB-400C69A6499E}"/>
              </a:ext>
            </a:extLst>
          </p:cNvPr>
          <p:cNvCxnSpPr>
            <a:cxnSpLocks/>
            <a:stCxn id="7" idx="1"/>
          </p:cNvCxnSpPr>
          <p:nvPr/>
        </p:nvCxnSpPr>
        <p:spPr>
          <a:xfrm flipH="1">
            <a:off x="3851920" y="1236445"/>
            <a:ext cx="1080121" cy="265004"/>
          </a:xfrm>
          <a:prstGeom prst="straightConnector1">
            <a:avLst/>
          </a:prstGeom>
          <a:ln w="12700">
            <a:solidFill>
              <a:srgbClr val="00B0F0"/>
            </a:solidFill>
            <a:tailEnd type="triangle"/>
          </a:ln>
        </p:spPr>
        <p:style>
          <a:lnRef idx="1">
            <a:schemeClr val="accent1"/>
          </a:lnRef>
          <a:fillRef idx="0">
            <a:schemeClr val="accent1"/>
          </a:fillRef>
          <a:effectRef idx="0">
            <a:schemeClr val="accent1"/>
          </a:effectRef>
          <a:fontRef idx="minor">
            <a:schemeClr val="tx1"/>
          </a:fontRef>
        </p:style>
      </p:cxnSp>
      <p:sp>
        <p:nvSpPr>
          <p:cNvPr id="13" name="Rectangle: Rounded Corners 12">
            <a:extLst>
              <a:ext uri="{FF2B5EF4-FFF2-40B4-BE49-F238E27FC236}">
                <a16:creationId xmlns:a16="http://schemas.microsoft.com/office/drawing/2014/main" id="{CAEC5A87-22BC-4175-A948-4AD1DF441DEC}"/>
              </a:ext>
            </a:extLst>
          </p:cNvPr>
          <p:cNvSpPr/>
          <p:nvPr/>
        </p:nvSpPr>
        <p:spPr>
          <a:xfrm>
            <a:off x="5220072" y="1707654"/>
            <a:ext cx="3520439" cy="581759"/>
          </a:xfrm>
          <a:prstGeom prst="roundRect">
            <a:avLst/>
          </a:prstGeom>
          <a:ln w="19050">
            <a:solidFill>
              <a:srgbClr val="00B0F0"/>
            </a:solidFill>
          </a:ln>
        </p:spPr>
        <p:style>
          <a:lnRef idx="2">
            <a:schemeClr val="accent1"/>
          </a:lnRef>
          <a:fillRef idx="1">
            <a:schemeClr val="lt1"/>
          </a:fillRef>
          <a:effectRef idx="0">
            <a:schemeClr val="accent1"/>
          </a:effectRef>
          <a:fontRef idx="minor">
            <a:schemeClr val="dk1"/>
          </a:fontRef>
        </p:style>
        <p:txBody>
          <a:bodyPr rtlCol="0" anchor="ctr"/>
          <a:lstStyle/>
          <a:p>
            <a:pPr marL="298350" indent="-457200">
              <a:buAutoNum type="arabicPeriod"/>
            </a:pPr>
            <a:r>
              <a:rPr lang="en-US" sz="1200" i="1" dirty="0">
                <a:solidFill>
                  <a:schemeClr val="tx1"/>
                </a:solidFill>
              </a:rPr>
              <a:t>Security risks analysis, </a:t>
            </a:r>
            <a:r>
              <a:rPr lang="en-US" sz="1200" i="1" dirty="0" err="1">
                <a:solidFill>
                  <a:schemeClr val="tx1"/>
                </a:solidFill>
              </a:rPr>
              <a:t>SoPs</a:t>
            </a:r>
            <a:r>
              <a:rPr lang="en-US" sz="1200" i="1" dirty="0">
                <a:solidFill>
                  <a:schemeClr val="tx1"/>
                </a:solidFill>
              </a:rPr>
              <a:t>, </a:t>
            </a:r>
          </a:p>
          <a:p>
            <a:pPr marL="298350" indent="-457200">
              <a:buAutoNum type="arabicPeriod"/>
            </a:pPr>
            <a:r>
              <a:rPr lang="en-US" sz="1200" i="1" dirty="0">
                <a:solidFill>
                  <a:schemeClr val="tx1"/>
                </a:solidFill>
              </a:rPr>
              <a:t>Principled approach to access and engagement with non-state actors</a:t>
            </a:r>
          </a:p>
        </p:txBody>
      </p:sp>
      <p:sp>
        <p:nvSpPr>
          <p:cNvPr id="16" name="Rectangle: Rounded Corners 15">
            <a:extLst>
              <a:ext uri="{FF2B5EF4-FFF2-40B4-BE49-F238E27FC236}">
                <a16:creationId xmlns:a16="http://schemas.microsoft.com/office/drawing/2014/main" id="{8993DB7B-2B03-476E-94DA-394A5DFFA9C5}"/>
              </a:ext>
            </a:extLst>
          </p:cNvPr>
          <p:cNvSpPr/>
          <p:nvPr/>
        </p:nvSpPr>
        <p:spPr>
          <a:xfrm>
            <a:off x="5436095" y="2355726"/>
            <a:ext cx="3520439" cy="1078846"/>
          </a:xfrm>
          <a:prstGeom prst="roundRect">
            <a:avLst/>
          </a:prstGeom>
          <a:ln w="19050">
            <a:solidFill>
              <a:srgbClr val="00B0F0"/>
            </a:solidFill>
          </a:ln>
        </p:spPr>
        <p:style>
          <a:lnRef idx="2">
            <a:schemeClr val="accent1"/>
          </a:lnRef>
          <a:fillRef idx="1">
            <a:schemeClr val="lt1"/>
          </a:fillRef>
          <a:effectRef idx="0">
            <a:schemeClr val="accent1"/>
          </a:effectRef>
          <a:fontRef idx="minor">
            <a:schemeClr val="dk1"/>
          </a:fontRef>
        </p:style>
        <p:txBody>
          <a:bodyPr rtlCol="0" anchor="ctr"/>
          <a:lstStyle/>
          <a:p>
            <a:pPr marL="298350" indent="-457200">
              <a:buAutoNum type="arabicPeriod"/>
            </a:pPr>
            <a:r>
              <a:rPr lang="en-US" sz="1200" i="1" dirty="0">
                <a:solidFill>
                  <a:schemeClr val="tx1"/>
                </a:solidFill>
              </a:rPr>
              <a:t>MEAL</a:t>
            </a:r>
          </a:p>
          <a:p>
            <a:pPr marL="298350" indent="-457200">
              <a:buAutoNum type="arabicPeriod"/>
            </a:pPr>
            <a:r>
              <a:rPr lang="en-US" sz="1200" i="1" dirty="0">
                <a:solidFill>
                  <a:schemeClr val="tx1"/>
                </a:solidFill>
              </a:rPr>
              <a:t>Cash &amp; market based programming</a:t>
            </a:r>
          </a:p>
          <a:p>
            <a:pPr marL="298350" indent="-457200">
              <a:buAutoNum type="arabicPeriod"/>
            </a:pPr>
            <a:r>
              <a:rPr lang="en-US" sz="1200" i="1" dirty="0">
                <a:solidFill>
                  <a:schemeClr val="tx1"/>
                </a:solidFill>
              </a:rPr>
              <a:t>Evaluations &amp; Learning</a:t>
            </a:r>
          </a:p>
          <a:p>
            <a:pPr marL="298350" indent="-457200">
              <a:buAutoNum type="arabicPeriod"/>
            </a:pPr>
            <a:r>
              <a:rPr lang="en-US" sz="1200" i="1" dirty="0">
                <a:solidFill>
                  <a:schemeClr val="tx1"/>
                </a:solidFill>
              </a:rPr>
              <a:t>Recovery</a:t>
            </a:r>
          </a:p>
          <a:p>
            <a:pPr marL="298350" indent="-457200">
              <a:buAutoNum type="arabicPeriod"/>
            </a:pPr>
            <a:r>
              <a:rPr lang="en-US" sz="1200" i="1" dirty="0">
                <a:solidFill>
                  <a:schemeClr val="tx1"/>
                </a:solidFill>
              </a:rPr>
              <a:t>Environment</a:t>
            </a:r>
          </a:p>
          <a:p>
            <a:pPr marL="298350" indent="-457200">
              <a:buAutoNum type="arabicPeriod"/>
            </a:pPr>
            <a:r>
              <a:rPr lang="en-US" sz="1200" i="1" dirty="0">
                <a:solidFill>
                  <a:schemeClr val="tx1"/>
                </a:solidFill>
              </a:rPr>
              <a:t>Education in Emergencies </a:t>
            </a:r>
          </a:p>
        </p:txBody>
      </p:sp>
      <p:sp>
        <p:nvSpPr>
          <p:cNvPr id="17" name="Rectangle: Rounded Corners 16">
            <a:extLst>
              <a:ext uri="{FF2B5EF4-FFF2-40B4-BE49-F238E27FC236}">
                <a16:creationId xmlns:a16="http://schemas.microsoft.com/office/drawing/2014/main" id="{9982EE0D-0D52-4A45-A359-BC6BC592ABFD}"/>
              </a:ext>
            </a:extLst>
          </p:cNvPr>
          <p:cNvSpPr/>
          <p:nvPr/>
        </p:nvSpPr>
        <p:spPr>
          <a:xfrm>
            <a:off x="5364088" y="3507854"/>
            <a:ext cx="3255265" cy="717881"/>
          </a:xfrm>
          <a:prstGeom prst="roundRect">
            <a:avLst/>
          </a:prstGeom>
          <a:ln w="19050">
            <a:solidFill>
              <a:srgbClr val="00B0F0"/>
            </a:solidFill>
          </a:ln>
        </p:spPr>
        <p:style>
          <a:lnRef idx="2">
            <a:schemeClr val="accent1"/>
          </a:lnRef>
          <a:fillRef idx="1">
            <a:schemeClr val="lt1"/>
          </a:fillRef>
          <a:effectRef idx="0">
            <a:schemeClr val="accent1"/>
          </a:effectRef>
          <a:fontRef idx="minor">
            <a:schemeClr val="dk1"/>
          </a:fontRef>
        </p:style>
        <p:txBody>
          <a:bodyPr rtlCol="0" anchor="ctr"/>
          <a:lstStyle/>
          <a:p>
            <a:pPr marL="298350" indent="-457200">
              <a:buAutoNum type="arabicPeriod"/>
            </a:pPr>
            <a:r>
              <a:rPr lang="en-US" sz="1200" i="1" dirty="0">
                <a:solidFill>
                  <a:schemeClr val="tx1"/>
                </a:solidFill>
              </a:rPr>
              <a:t>Integrating DRR, AA and EPP in programming</a:t>
            </a:r>
          </a:p>
          <a:p>
            <a:pPr marL="298350" indent="-457200">
              <a:buAutoNum type="arabicPeriod"/>
            </a:pPr>
            <a:r>
              <a:rPr lang="en-US" sz="1200" i="1" dirty="0">
                <a:solidFill>
                  <a:schemeClr val="tx1"/>
                </a:solidFill>
              </a:rPr>
              <a:t>Surge capacities</a:t>
            </a:r>
          </a:p>
          <a:p>
            <a:pPr marL="298350" indent="-457200">
              <a:buAutoNum type="arabicPeriod"/>
            </a:pPr>
            <a:r>
              <a:rPr lang="en-US" sz="1200" i="1" dirty="0">
                <a:solidFill>
                  <a:schemeClr val="tx1"/>
                </a:solidFill>
              </a:rPr>
              <a:t>Knowledge base</a:t>
            </a:r>
          </a:p>
        </p:txBody>
      </p:sp>
      <p:sp>
        <p:nvSpPr>
          <p:cNvPr id="18" name="Rectangle: Rounded Corners 17">
            <a:extLst>
              <a:ext uri="{FF2B5EF4-FFF2-40B4-BE49-F238E27FC236}">
                <a16:creationId xmlns:a16="http://schemas.microsoft.com/office/drawing/2014/main" id="{B9C013A8-E100-402B-BF80-A98A98AC3AF2}"/>
              </a:ext>
            </a:extLst>
          </p:cNvPr>
          <p:cNvSpPr/>
          <p:nvPr/>
        </p:nvSpPr>
        <p:spPr>
          <a:xfrm>
            <a:off x="4867985" y="4299942"/>
            <a:ext cx="3520439" cy="717881"/>
          </a:xfrm>
          <a:prstGeom prst="roundRect">
            <a:avLst/>
          </a:prstGeom>
          <a:ln w="19050">
            <a:solidFill>
              <a:srgbClr val="00B0F0"/>
            </a:solidFill>
          </a:ln>
        </p:spPr>
        <p:style>
          <a:lnRef idx="2">
            <a:schemeClr val="accent1"/>
          </a:lnRef>
          <a:fillRef idx="1">
            <a:schemeClr val="lt1"/>
          </a:fillRef>
          <a:effectRef idx="0">
            <a:schemeClr val="accent1"/>
          </a:effectRef>
          <a:fontRef idx="minor">
            <a:schemeClr val="dk1"/>
          </a:fontRef>
        </p:style>
        <p:txBody>
          <a:bodyPr rtlCol="0" anchor="ctr"/>
          <a:lstStyle/>
          <a:p>
            <a:pPr marL="298350" indent="-457200">
              <a:buAutoNum type="arabicPeriod"/>
            </a:pPr>
            <a:r>
              <a:rPr lang="en-US" sz="1200" i="1" dirty="0">
                <a:solidFill>
                  <a:schemeClr val="tx1"/>
                </a:solidFill>
              </a:rPr>
              <a:t>Donor relations </a:t>
            </a:r>
          </a:p>
          <a:p>
            <a:pPr marL="298350" indent="-457200">
              <a:buAutoNum type="arabicPeriod"/>
            </a:pPr>
            <a:r>
              <a:rPr lang="en-US" sz="1200" i="1" dirty="0">
                <a:solidFill>
                  <a:schemeClr val="tx1"/>
                </a:solidFill>
              </a:rPr>
              <a:t>Local partnerships</a:t>
            </a:r>
          </a:p>
          <a:p>
            <a:pPr marL="298350" indent="-457200">
              <a:buAutoNum type="arabicPeriod"/>
            </a:pPr>
            <a:r>
              <a:rPr lang="en-US" sz="1200" i="1" dirty="0">
                <a:solidFill>
                  <a:schemeClr val="tx1"/>
                </a:solidFill>
              </a:rPr>
              <a:t>Cluster coordination and networks</a:t>
            </a:r>
          </a:p>
          <a:p>
            <a:pPr marL="298350" indent="-457200">
              <a:buAutoNum type="arabicPeriod"/>
            </a:pPr>
            <a:r>
              <a:rPr lang="en-US" sz="1200" i="1" dirty="0">
                <a:solidFill>
                  <a:schemeClr val="tx1"/>
                </a:solidFill>
              </a:rPr>
              <a:t>Alliance2015</a:t>
            </a:r>
          </a:p>
        </p:txBody>
      </p:sp>
      <p:cxnSp>
        <p:nvCxnSpPr>
          <p:cNvPr id="19" name="Straight Arrow Connector 18">
            <a:extLst>
              <a:ext uri="{FF2B5EF4-FFF2-40B4-BE49-F238E27FC236}">
                <a16:creationId xmlns:a16="http://schemas.microsoft.com/office/drawing/2014/main" id="{402E3E53-3C91-44D0-8293-49388DFD2DCE}"/>
              </a:ext>
            </a:extLst>
          </p:cNvPr>
          <p:cNvCxnSpPr>
            <a:cxnSpLocks/>
            <a:stCxn id="13" idx="1"/>
          </p:cNvCxnSpPr>
          <p:nvPr/>
        </p:nvCxnSpPr>
        <p:spPr>
          <a:xfrm flipH="1">
            <a:off x="3851920" y="1998534"/>
            <a:ext cx="1368152" cy="142443"/>
          </a:xfrm>
          <a:prstGeom prst="straightConnector1">
            <a:avLst/>
          </a:prstGeom>
          <a:ln w="12700">
            <a:solidFill>
              <a:srgbClr val="00B0F0"/>
            </a:solidFill>
            <a:tailEnd type="triangle"/>
          </a:ln>
        </p:spPr>
        <p:style>
          <a:lnRef idx="1">
            <a:schemeClr val="accent1"/>
          </a:lnRef>
          <a:fillRef idx="0">
            <a:schemeClr val="accent1"/>
          </a:fillRef>
          <a:effectRef idx="0">
            <a:schemeClr val="accent1"/>
          </a:effectRef>
          <a:fontRef idx="minor">
            <a:schemeClr val="tx1"/>
          </a:fontRef>
        </p:style>
      </p:cxnSp>
      <p:cxnSp>
        <p:nvCxnSpPr>
          <p:cNvPr id="22" name="Straight Arrow Connector 21">
            <a:extLst>
              <a:ext uri="{FF2B5EF4-FFF2-40B4-BE49-F238E27FC236}">
                <a16:creationId xmlns:a16="http://schemas.microsoft.com/office/drawing/2014/main" id="{0677527D-5583-4104-ABDF-7BB96E1B7593}"/>
              </a:ext>
            </a:extLst>
          </p:cNvPr>
          <p:cNvCxnSpPr>
            <a:cxnSpLocks/>
            <a:stCxn id="16" idx="1"/>
          </p:cNvCxnSpPr>
          <p:nvPr/>
        </p:nvCxnSpPr>
        <p:spPr>
          <a:xfrm flipH="1" flipV="1">
            <a:off x="3851921" y="2800439"/>
            <a:ext cx="1584174" cy="94710"/>
          </a:xfrm>
          <a:prstGeom prst="straightConnector1">
            <a:avLst/>
          </a:prstGeom>
          <a:ln w="12700">
            <a:solidFill>
              <a:srgbClr val="00B0F0"/>
            </a:solidFill>
            <a:tailEnd type="triangle"/>
          </a:ln>
        </p:spPr>
        <p:style>
          <a:lnRef idx="1">
            <a:schemeClr val="accent1"/>
          </a:lnRef>
          <a:fillRef idx="0">
            <a:schemeClr val="accent1"/>
          </a:fillRef>
          <a:effectRef idx="0">
            <a:schemeClr val="accent1"/>
          </a:effectRef>
          <a:fontRef idx="minor">
            <a:schemeClr val="tx1"/>
          </a:fontRef>
        </p:style>
      </p:cxnSp>
      <p:cxnSp>
        <p:nvCxnSpPr>
          <p:cNvPr id="25" name="Straight Arrow Connector 24">
            <a:extLst>
              <a:ext uri="{FF2B5EF4-FFF2-40B4-BE49-F238E27FC236}">
                <a16:creationId xmlns:a16="http://schemas.microsoft.com/office/drawing/2014/main" id="{C99CC341-E1CD-492E-B3BF-3F45093DFF1D}"/>
              </a:ext>
            </a:extLst>
          </p:cNvPr>
          <p:cNvCxnSpPr>
            <a:cxnSpLocks/>
            <a:stCxn id="17" idx="1"/>
          </p:cNvCxnSpPr>
          <p:nvPr/>
        </p:nvCxnSpPr>
        <p:spPr>
          <a:xfrm flipH="1" flipV="1">
            <a:off x="3851920" y="3507854"/>
            <a:ext cx="1512168" cy="358941"/>
          </a:xfrm>
          <a:prstGeom prst="straightConnector1">
            <a:avLst/>
          </a:prstGeom>
          <a:ln w="12700">
            <a:solidFill>
              <a:srgbClr val="00B0F0"/>
            </a:solidFill>
            <a:tailEnd type="triangle"/>
          </a:ln>
        </p:spPr>
        <p:style>
          <a:lnRef idx="1">
            <a:schemeClr val="accent1"/>
          </a:lnRef>
          <a:fillRef idx="0">
            <a:schemeClr val="accent1"/>
          </a:fillRef>
          <a:effectRef idx="0">
            <a:schemeClr val="accent1"/>
          </a:effectRef>
          <a:fontRef idx="minor">
            <a:schemeClr val="tx1"/>
          </a:fontRef>
        </p:style>
      </p:cxnSp>
      <p:cxnSp>
        <p:nvCxnSpPr>
          <p:cNvPr id="28" name="Straight Arrow Connector 27">
            <a:extLst>
              <a:ext uri="{FF2B5EF4-FFF2-40B4-BE49-F238E27FC236}">
                <a16:creationId xmlns:a16="http://schemas.microsoft.com/office/drawing/2014/main" id="{4EC7E836-81E5-4B3B-ADA9-03FA56DC79EA}"/>
              </a:ext>
            </a:extLst>
          </p:cNvPr>
          <p:cNvCxnSpPr>
            <a:cxnSpLocks/>
            <a:stCxn id="18" idx="1"/>
          </p:cNvCxnSpPr>
          <p:nvPr/>
        </p:nvCxnSpPr>
        <p:spPr>
          <a:xfrm flipH="1" flipV="1">
            <a:off x="3995936" y="4225735"/>
            <a:ext cx="872049" cy="433148"/>
          </a:xfrm>
          <a:prstGeom prst="straightConnector1">
            <a:avLst/>
          </a:prstGeom>
          <a:ln w="12700">
            <a:solidFill>
              <a:srgbClr val="00B0F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9717168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adpis 2">
            <a:extLst>
              <a:ext uri="{FF2B5EF4-FFF2-40B4-BE49-F238E27FC236}">
                <a16:creationId xmlns:a16="http://schemas.microsoft.com/office/drawing/2014/main" id="{06950160-6189-CD1E-1389-C7E8C82D1DA0}"/>
              </a:ext>
            </a:extLst>
          </p:cNvPr>
          <p:cNvSpPr>
            <a:spLocks noGrp="1"/>
          </p:cNvSpPr>
          <p:nvPr>
            <p:ph type="title"/>
          </p:nvPr>
        </p:nvSpPr>
        <p:spPr>
          <a:xfrm>
            <a:off x="628650" y="273844"/>
            <a:ext cx="7886700" cy="994172"/>
          </a:xfrm>
        </p:spPr>
        <p:txBody>
          <a:bodyPr/>
          <a:lstStyle/>
          <a:p>
            <a:r>
              <a:rPr lang="en-US" dirty="0"/>
              <a:t>Emergency response</a:t>
            </a:r>
            <a:endParaRPr lang="cs-CZ" dirty="0"/>
          </a:p>
        </p:txBody>
      </p:sp>
      <p:sp>
        <p:nvSpPr>
          <p:cNvPr id="8" name="Zástupný text 4">
            <a:extLst>
              <a:ext uri="{FF2B5EF4-FFF2-40B4-BE49-F238E27FC236}">
                <a16:creationId xmlns:a16="http://schemas.microsoft.com/office/drawing/2014/main" id="{5A686207-5BFE-6DE0-F0F8-F12BB37FA39D}"/>
              </a:ext>
            </a:extLst>
          </p:cNvPr>
          <p:cNvSpPr txBox="1">
            <a:spLocks/>
          </p:cNvSpPr>
          <p:nvPr/>
        </p:nvSpPr>
        <p:spPr>
          <a:xfrm>
            <a:off x="633413" y="4150061"/>
            <a:ext cx="7886700" cy="265846"/>
          </a:xfrm>
          <a:prstGeom prst="rect">
            <a:avLst/>
          </a:prstGeom>
        </p:spPr>
        <p:txBody>
          <a:bodyPr vert="horz" lIns="0" tIns="45720" rIns="72000" bIns="45720" rtlCol="0">
            <a:noAutofit/>
          </a:bodyPr>
          <a:lstStyle>
            <a:lvl1pPr marL="288000" indent="-288000" algn="l" defTabSz="685800" rtl="0" eaLnBrk="1" latinLnBrk="0" hangingPunct="1">
              <a:lnSpc>
                <a:spcPts val="3000"/>
              </a:lnSpc>
              <a:spcBef>
                <a:spcPts val="750"/>
              </a:spcBef>
              <a:buClr>
                <a:srgbClr val="2C539D"/>
              </a:buClr>
              <a:buFont typeface="Arial" panose="020B0604020202020204" pitchFamily="34" charset="0"/>
              <a:buChar char="•"/>
              <a:defRPr sz="28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ct val="100000"/>
              </a:lnSpc>
              <a:buNone/>
            </a:pPr>
            <a:r>
              <a:rPr lang="cs-CZ" sz="1000" dirty="0"/>
              <a:t>Table label
</a:t>
            </a:r>
          </a:p>
        </p:txBody>
      </p:sp>
      <p:sp>
        <p:nvSpPr>
          <p:cNvPr id="2" name="Rectangle 1">
            <a:extLst>
              <a:ext uri="{FF2B5EF4-FFF2-40B4-BE49-F238E27FC236}">
                <a16:creationId xmlns:a16="http://schemas.microsoft.com/office/drawing/2014/main" id="{54EC2257-3D97-45F4-BC24-9F8DC4E0EAEC}"/>
              </a:ext>
            </a:extLst>
          </p:cNvPr>
          <p:cNvSpPr/>
          <p:nvPr/>
        </p:nvSpPr>
        <p:spPr>
          <a:xfrm>
            <a:off x="628650" y="1556088"/>
            <a:ext cx="7759774" cy="1200329"/>
          </a:xfrm>
          <a:prstGeom prst="rect">
            <a:avLst/>
          </a:prstGeom>
        </p:spPr>
        <p:txBody>
          <a:bodyPr wrap="square">
            <a:spAutoFit/>
          </a:bodyPr>
          <a:lstStyle/>
          <a:p>
            <a:pPr marL="285750" indent="-285750">
              <a:buFont typeface="Wingdings" panose="05000000000000000000" pitchFamily="2" charset="2"/>
              <a:buChar char="à"/>
            </a:pPr>
            <a:r>
              <a:rPr lang="en-US" dirty="0"/>
              <a:t>The primary responsibility for response lies with PIN </a:t>
            </a:r>
            <a:r>
              <a:rPr lang="en-US" b="1" dirty="0"/>
              <a:t>country program in the affected country, supported by HQ emergency team (</a:t>
            </a:r>
            <a:r>
              <a:rPr lang="en-US" b="1" dirty="0" err="1"/>
              <a:t>RaDU</a:t>
            </a:r>
            <a:r>
              <a:rPr lang="en-US" b="1" dirty="0"/>
              <a:t>, Roster)</a:t>
            </a:r>
          </a:p>
          <a:p>
            <a:pPr marL="285750" indent="-285750">
              <a:buFont typeface="Wingdings" panose="05000000000000000000" pitchFamily="2" charset="2"/>
              <a:buChar char="à"/>
            </a:pPr>
            <a:endParaRPr lang="en-US" b="1" dirty="0"/>
          </a:p>
          <a:p>
            <a:pPr marL="285750" indent="-285750">
              <a:buFont typeface="Wingdings" panose="05000000000000000000" pitchFamily="2" charset="2"/>
              <a:buChar char="à"/>
            </a:pPr>
            <a:r>
              <a:rPr lang="en-US" b="1" dirty="0"/>
              <a:t>Emergency response must take priority</a:t>
            </a:r>
            <a:r>
              <a:rPr lang="en-US" dirty="0"/>
              <a:t> over other programs!</a:t>
            </a:r>
            <a:endParaRPr lang="cs-CZ" dirty="0"/>
          </a:p>
        </p:txBody>
      </p:sp>
    </p:spTree>
    <p:extLst>
      <p:ext uri="{BB962C8B-B14F-4D97-AF65-F5344CB8AC3E}">
        <p14:creationId xmlns:p14="http://schemas.microsoft.com/office/powerpoint/2010/main" val="319866725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adpis 2">
            <a:extLst>
              <a:ext uri="{FF2B5EF4-FFF2-40B4-BE49-F238E27FC236}">
                <a16:creationId xmlns:a16="http://schemas.microsoft.com/office/drawing/2014/main" id="{06950160-6189-CD1E-1389-C7E8C82D1DA0}"/>
              </a:ext>
            </a:extLst>
          </p:cNvPr>
          <p:cNvSpPr>
            <a:spLocks noGrp="1"/>
          </p:cNvSpPr>
          <p:nvPr>
            <p:ph type="title"/>
          </p:nvPr>
        </p:nvSpPr>
        <p:spPr>
          <a:xfrm>
            <a:off x="628650" y="273844"/>
            <a:ext cx="7886700" cy="994172"/>
          </a:xfrm>
        </p:spPr>
        <p:txBody>
          <a:bodyPr/>
          <a:lstStyle/>
          <a:p>
            <a:r>
              <a:rPr lang="en-US" dirty="0"/>
              <a:t>Launching a response – Step 1</a:t>
            </a:r>
            <a:endParaRPr lang="cs-CZ" dirty="0"/>
          </a:p>
        </p:txBody>
      </p:sp>
      <p:sp>
        <p:nvSpPr>
          <p:cNvPr id="8" name="Zástupný text 4">
            <a:extLst>
              <a:ext uri="{FF2B5EF4-FFF2-40B4-BE49-F238E27FC236}">
                <a16:creationId xmlns:a16="http://schemas.microsoft.com/office/drawing/2014/main" id="{5A686207-5BFE-6DE0-F0F8-F12BB37FA39D}"/>
              </a:ext>
            </a:extLst>
          </p:cNvPr>
          <p:cNvSpPr txBox="1">
            <a:spLocks/>
          </p:cNvSpPr>
          <p:nvPr/>
        </p:nvSpPr>
        <p:spPr>
          <a:xfrm>
            <a:off x="633413" y="4150061"/>
            <a:ext cx="7886700" cy="265846"/>
          </a:xfrm>
          <a:prstGeom prst="rect">
            <a:avLst/>
          </a:prstGeom>
        </p:spPr>
        <p:txBody>
          <a:bodyPr vert="horz" lIns="0" tIns="45720" rIns="72000" bIns="45720" rtlCol="0">
            <a:noAutofit/>
          </a:bodyPr>
          <a:lstStyle>
            <a:lvl1pPr marL="288000" indent="-288000" algn="l" defTabSz="685800" rtl="0" eaLnBrk="1" latinLnBrk="0" hangingPunct="1">
              <a:lnSpc>
                <a:spcPts val="3000"/>
              </a:lnSpc>
              <a:spcBef>
                <a:spcPts val="750"/>
              </a:spcBef>
              <a:buClr>
                <a:srgbClr val="2C539D"/>
              </a:buClr>
              <a:buFont typeface="Arial" panose="020B0604020202020204" pitchFamily="34" charset="0"/>
              <a:buChar char="•"/>
              <a:defRPr sz="28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ct val="100000"/>
              </a:lnSpc>
              <a:buNone/>
            </a:pPr>
            <a:r>
              <a:rPr lang="cs-CZ" sz="1000" dirty="0"/>
              <a:t>Table label
</a:t>
            </a:r>
          </a:p>
        </p:txBody>
      </p:sp>
      <p:sp>
        <p:nvSpPr>
          <p:cNvPr id="2" name="Rectangle 1">
            <a:extLst>
              <a:ext uri="{FF2B5EF4-FFF2-40B4-BE49-F238E27FC236}">
                <a16:creationId xmlns:a16="http://schemas.microsoft.com/office/drawing/2014/main" id="{54EC2257-3D97-45F4-BC24-9F8DC4E0EAEC}"/>
              </a:ext>
            </a:extLst>
          </p:cNvPr>
          <p:cNvSpPr/>
          <p:nvPr/>
        </p:nvSpPr>
        <p:spPr>
          <a:xfrm>
            <a:off x="628650" y="1556088"/>
            <a:ext cx="7759774" cy="3139321"/>
          </a:xfrm>
          <a:prstGeom prst="rect">
            <a:avLst/>
          </a:prstGeom>
        </p:spPr>
        <p:txBody>
          <a:bodyPr wrap="square">
            <a:spAutoFit/>
          </a:bodyPr>
          <a:lstStyle/>
          <a:p>
            <a:pPr marL="285750" indent="-285750">
              <a:buFont typeface="Wingdings" panose="05000000000000000000" pitchFamily="2" charset="2"/>
              <a:buChar char="à"/>
            </a:pPr>
            <a:r>
              <a:rPr lang="en-US" dirty="0">
                <a:sym typeface="Wingdings" panose="05000000000000000000" pitchFamily="2" charset="2"/>
              </a:rPr>
              <a:t>Who is responsible? </a:t>
            </a:r>
          </a:p>
          <a:p>
            <a:pPr marL="742950" lvl="1" indent="-285750">
              <a:buFont typeface="Wingdings" panose="05000000000000000000" pitchFamily="2" charset="2"/>
              <a:buChar char="à"/>
            </a:pPr>
            <a:r>
              <a:rPr lang="en-US" dirty="0">
                <a:sym typeface="Wingdings" panose="05000000000000000000" pitchFamily="2" charset="2"/>
              </a:rPr>
              <a:t>In new countries  PIN HQ</a:t>
            </a:r>
          </a:p>
          <a:p>
            <a:pPr marL="742950" lvl="1" indent="-285750">
              <a:buFont typeface="Wingdings" panose="05000000000000000000" pitchFamily="2" charset="2"/>
              <a:buChar char="à"/>
            </a:pPr>
            <a:r>
              <a:rPr lang="en-US" dirty="0">
                <a:sym typeface="Wingdings" panose="05000000000000000000" pitchFamily="2" charset="2"/>
              </a:rPr>
              <a:t>In existing CPs  PIN Country teams + HQ</a:t>
            </a:r>
          </a:p>
          <a:p>
            <a:pPr marL="742950" lvl="1" indent="-285750">
              <a:buFont typeface="Wingdings" panose="05000000000000000000" pitchFamily="2" charset="2"/>
              <a:buChar char="à"/>
            </a:pPr>
            <a:endParaRPr lang="en-US" dirty="0">
              <a:sym typeface="Wingdings" panose="05000000000000000000" pitchFamily="2" charset="2"/>
            </a:endParaRPr>
          </a:p>
          <a:p>
            <a:pPr marL="285750" indent="-285750">
              <a:buFont typeface="Wingdings" panose="05000000000000000000" pitchFamily="2" charset="2"/>
              <a:buChar char="à"/>
            </a:pPr>
            <a:r>
              <a:rPr lang="en-GB" dirty="0"/>
              <a:t>Once disaster strikes, </a:t>
            </a:r>
            <a:r>
              <a:rPr lang="en-US" dirty="0"/>
              <a:t>an online communication will take place between the respective Country Director/Program Manager, Desk Officer/Regional Coordinator and Head of Emergency Programs </a:t>
            </a:r>
          </a:p>
          <a:p>
            <a:endParaRPr lang="en-US" dirty="0"/>
          </a:p>
          <a:p>
            <a:pPr marL="285750" indent="-285750">
              <a:buFont typeface="Wingdings" panose="05000000000000000000" pitchFamily="2" charset="2"/>
              <a:buChar char="à"/>
            </a:pPr>
            <a:r>
              <a:rPr lang="en-US" dirty="0"/>
              <a:t>Based on a situation update </a:t>
            </a:r>
            <a:r>
              <a:rPr lang="en-US" i="1" dirty="0"/>
              <a:t>(verbal or written)</a:t>
            </a:r>
            <a:r>
              <a:rPr lang="en-US" dirty="0"/>
              <a:t> from the Country Director a decision is taken about the response</a:t>
            </a:r>
          </a:p>
          <a:p>
            <a:pPr marL="285750" lvl="1" indent="-285750">
              <a:buFont typeface="Wingdings" panose="05000000000000000000" pitchFamily="2" charset="2"/>
              <a:buChar char="à"/>
            </a:pPr>
            <a:endParaRPr lang="en-US" dirty="0">
              <a:sym typeface="Wingdings" panose="05000000000000000000" pitchFamily="2" charset="2"/>
            </a:endParaRPr>
          </a:p>
        </p:txBody>
      </p:sp>
    </p:spTree>
    <p:extLst>
      <p:ext uri="{BB962C8B-B14F-4D97-AF65-F5344CB8AC3E}">
        <p14:creationId xmlns:p14="http://schemas.microsoft.com/office/powerpoint/2010/main" val="317753339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adpis 2">
            <a:extLst>
              <a:ext uri="{FF2B5EF4-FFF2-40B4-BE49-F238E27FC236}">
                <a16:creationId xmlns:a16="http://schemas.microsoft.com/office/drawing/2014/main" id="{06950160-6189-CD1E-1389-C7E8C82D1DA0}"/>
              </a:ext>
            </a:extLst>
          </p:cNvPr>
          <p:cNvSpPr>
            <a:spLocks noGrp="1"/>
          </p:cNvSpPr>
          <p:nvPr>
            <p:ph type="title"/>
          </p:nvPr>
        </p:nvSpPr>
        <p:spPr>
          <a:xfrm>
            <a:off x="628650" y="273844"/>
            <a:ext cx="7886700" cy="994172"/>
          </a:xfrm>
        </p:spPr>
        <p:txBody>
          <a:bodyPr/>
          <a:lstStyle/>
          <a:p>
            <a:r>
              <a:rPr lang="en-US" dirty="0"/>
              <a:t>What happens next? – Step 2</a:t>
            </a:r>
            <a:endParaRPr lang="cs-CZ" dirty="0"/>
          </a:p>
        </p:txBody>
      </p:sp>
      <p:sp>
        <p:nvSpPr>
          <p:cNvPr id="5" name="Content Placeholder 2">
            <a:extLst>
              <a:ext uri="{FF2B5EF4-FFF2-40B4-BE49-F238E27FC236}">
                <a16:creationId xmlns:a16="http://schemas.microsoft.com/office/drawing/2014/main" id="{61207ECA-8316-4FE1-A0E7-9F8619D4A947}"/>
              </a:ext>
            </a:extLst>
          </p:cNvPr>
          <p:cNvSpPr txBox="1">
            <a:spLocks/>
          </p:cNvSpPr>
          <p:nvPr/>
        </p:nvSpPr>
        <p:spPr>
          <a:xfrm>
            <a:off x="467545" y="1131590"/>
            <a:ext cx="8424936" cy="2592288"/>
          </a:xfrm>
          <a:prstGeom prst="rect">
            <a:avLst/>
          </a:prstGeom>
        </p:spPr>
        <p:txBody>
          <a:bodyPr/>
          <a:lstStyle>
            <a:lvl1pPr marL="216000" indent="-216000" algn="l" defTabSz="685800" rtl="0" eaLnBrk="1" latinLnBrk="0" hangingPunct="1">
              <a:lnSpc>
                <a:spcPts val="2100"/>
              </a:lnSpc>
              <a:spcBef>
                <a:spcPts val="560"/>
              </a:spcBef>
              <a:buClr>
                <a:schemeClr val="tx2"/>
              </a:buClr>
              <a:buFont typeface="Arial" panose="020B0604020202020204" pitchFamily="34" charset="0"/>
              <a:buChar char="•"/>
              <a:defRPr sz="19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buFont typeface="Arial" panose="020B0604020202020204" pitchFamily="34" charset="0"/>
              <a:buNone/>
            </a:pPr>
            <a:r>
              <a:rPr lang="en-US" sz="1600" b="1" dirty="0">
                <a:latin typeface="+mj-lt"/>
              </a:rPr>
              <a:t>Within 48 hours:</a:t>
            </a:r>
          </a:p>
          <a:p>
            <a:pPr marL="0" indent="0">
              <a:buFont typeface="Arial" panose="020B0604020202020204" pitchFamily="34" charset="0"/>
              <a:buNone/>
            </a:pPr>
            <a:r>
              <a:rPr lang="en-US" sz="1600" b="1" dirty="0">
                <a:latin typeface="+mj-lt"/>
              </a:rPr>
              <a:t>1</a:t>
            </a:r>
            <a:r>
              <a:rPr lang="en-US" sz="1600" b="1" dirty="0">
                <a:solidFill>
                  <a:srgbClr val="FF0000"/>
                </a:solidFill>
                <a:latin typeface="+mj-lt"/>
              </a:rPr>
              <a:t>. Initiation of response </a:t>
            </a:r>
            <a:r>
              <a:rPr lang="en-US" sz="1600" dirty="0">
                <a:latin typeface="+mj-lt"/>
              </a:rPr>
              <a:t>based on preparedness plans &amp; rapid assessments – led by CD/PM</a:t>
            </a:r>
          </a:p>
          <a:p>
            <a:pPr marL="0" indent="0">
              <a:buFont typeface="Arial" panose="020B0604020202020204" pitchFamily="34" charset="0"/>
              <a:buNone/>
            </a:pPr>
            <a:r>
              <a:rPr lang="en-US" sz="1600" b="1" dirty="0">
                <a:latin typeface="+mj-lt"/>
              </a:rPr>
              <a:t>2</a:t>
            </a:r>
            <a:r>
              <a:rPr lang="en-US" sz="1600" b="1" dirty="0">
                <a:solidFill>
                  <a:srgbClr val="FF0000"/>
                </a:solidFill>
                <a:latin typeface="+mj-lt"/>
              </a:rPr>
              <a:t>. Assessment of staff security </a:t>
            </a:r>
          </a:p>
          <a:p>
            <a:pPr marL="0" indent="0">
              <a:spcBef>
                <a:spcPts val="0"/>
              </a:spcBef>
              <a:buFont typeface="Arial" panose="020B0604020202020204" pitchFamily="34" charset="0"/>
              <a:buNone/>
            </a:pPr>
            <a:r>
              <a:rPr lang="en-US" sz="1600" b="1" dirty="0">
                <a:latin typeface="+mj-lt"/>
              </a:rPr>
              <a:t>3. </a:t>
            </a:r>
            <a:r>
              <a:rPr lang="en-US" sz="1600" b="1" dirty="0">
                <a:solidFill>
                  <a:srgbClr val="FF0000"/>
                </a:solidFill>
                <a:latin typeface="+mj-lt"/>
              </a:rPr>
              <a:t>Decision on response </a:t>
            </a:r>
            <a:r>
              <a:rPr lang="en-US" sz="1600" dirty="0">
                <a:latin typeface="+mj-lt"/>
              </a:rPr>
              <a:t>– by CMT + Head of EP + DO:</a:t>
            </a:r>
          </a:p>
          <a:p>
            <a:pPr marL="796925" indent="-215900">
              <a:spcBef>
                <a:spcPts val="0"/>
              </a:spcBef>
            </a:pPr>
            <a:r>
              <a:rPr lang="en-US" sz="1600" dirty="0">
                <a:latin typeface="+mj-lt"/>
              </a:rPr>
              <a:t>What &amp; Who </a:t>
            </a:r>
          </a:p>
          <a:p>
            <a:pPr marL="796925" indent="-215900">
              <a:spcBef>
                <a:spcPts val="0"/>
              </a:spcBef>
            </a:pPr>
            <a:r>
              <a:rPr lang="en-US" sz="1600" dirty="0">
                <a:latin typeface="+mj-lt"/>
              </a:rPr>
              <a:t>PIN Fundraising</a:t>
            </a:r>
          </a:p>
          <a:p>
            <a:pPr marL="796925" indent="-215900">
              <a:spcBef>
                <a:spcPts val="0"/>
              </a:spcBef>
            </a:pPr>
            <a:r>
              <a:rPr lang="en-US" sz="1600" dirty="0">
                <a:latin typeface="+mj-lt"/>
              </a:rPr>
              <a:t>Current programs</a:t>
            </a:r>
          </a:p>
          <a:p>
            <a:pPr marL="0" indent="0">
              <a:buFont typeface="Arial" panose="020B0604020202020204" pitchFamily="34" charset="0"/>
              <a:buNone/>
            </a:pPr>
            <a:r>
              <a:rPr lang="en-US" sz="1600" b="1" dirty="0">
                <a:latin typeface="+mj-lt"/>
              </a:rPr>
              <a:t>4</a:t>
            </a:r>
            <a:r>
              <a:rPr lang="en-US" sz="1600" dirty="0">
                <a:latin typeface="+mj-lt"/>
              </a:rPr>
              <a:t>. </a:t>
            </a:r>
            <a:r>
              <a:rPr lang="en-US" sz="1600" b="1" dirty="0">
                <a:solidFill>
                  <a:srgbClr val="FF0000"/>
                </a:solidFill>
                <a:latin typeface="+mj-lt"/>
              </a:rPr>
              <a:t>Public Statement </a:t>
            </a:r>
            <a:r>
              <a:rPr lang="en-US" sz="1600" dirty="0">
                <a:latin typeface="+mj-lt"/>
              </a:rPr>
              <a:t>- by HQ Media team. Based on information from CD, preexisting country data and reputable news sources. </a:t>
            </a:r>
          </a:p>
          <a:p>
            <a:pPr marL="0" indent="0">
              <a:buFont typeface="Arial" panose="020B0604020202020204" pitchFamily="34" charset="0"/>
              <a:buNone/>
            </a:pPr>
            <a:r>
              <a:rPr lang="en-US" sz="1600" b="1" dirty="0">
                <a:latin typeface="+mj-lt"/>
              </a:rPr>
              <a:t>5. </a:t>
            </a:r>
            <a:r>
              <a:rPr lang="en-US" sz="1600" b="1" dirty="0">
                <a:solidFill>
                  <a:srgbClr val="FF0000"/>
                </a:solidFill>
                <a:latin typeface="+mj-lt"/>
              </a:rPr>
              <a:t>HQ HU Advisors </a:t>
            </a:r>
            <a:r>
              <a:rPr lang="en-US" sz="1600" dirty="0">
                <a:latin typeface="+mj-lt"/>
              </a:rPr>
              <a:t>available at the onset of a declared emergency to provide support.</a:t>
            </a:r>
          </a:p>
          <a:p>
            <a:pPr marL="0" indent="0">
              <a:buFont typeface="Arial" panose="020B0604020202020204" pitchFamily="34" charset="0"/>
              <a:buNone/>
            </a:pPr>
            <a:r>
              <a:rPr lang="en-US" sz="1600" b="1" dirty="0">
                <a:latin typeface="+mj-lt"/>
              </a:rPr>
              <a:t>6. </a:t>
            </a:r>
            <a:r>
              <a:rPr lang="en-US" sz="1600" b="1" dirty="0">
                <a:solidFill>
                  <a:srgbClr val="FF0000"/>
                </a:solidFill>
                <a:latin typeface="+mj-lt"/>
              </a:rPr>
              <a:t>Support from HQ </a:t>
            </a:r>
            <a:r>
              <a:rPr lang="en-US" sz="1600" b="1" dirty="0">
                <a:latin typeface="+mj-lt"/>
              </a:rPr>
              <a:t>– </a:t>
            </a:r>
            <a:r>
              <a:rPr lang="en-US" sz="1600" dirty="0">
                <a:latin typeface="+mj-lt"/>
              </a:rPr>
              <a:t>support to management structure, gap filling, </a:t>
            </a:r>
            <a:r>
              <a:rPr lang="en-US" sz="1600" dirty="0" err="1">
                <a:latin typeface="+mj-lt"/>
              </a:rPr>
              <a:t>etc</a:t>
            </a:r>
            <a:endParaRPr lang="en-US" sz="1600" dirty="0">
              <a:latin typeface="+mj-lt"/>
            </a:endParaRPr>
          </a:p>
        </p:txBody>
      </p:sp>
    </p:spTree>
    <p:extLst>
      <p:ext uri="{BB962C8B-B14F-4D97-AF65-F5344CB8AC3E}">
        <p14:creationId xmlns:p14="http://schemas.microsoft.com/office/powerpoint/2010/main" val="1068346014"/>
      </p:ext>
    </p:extLst>
  </p:cSld>
  <p:clrMapOvr>
    <a:masterClrMapping/>
  </p:clrMapOvr>
</p:sld>
</file>

<file path=ppt/theme/theme1.xml><?xml version="1.0" encoding="utf-8"?>
<a:theme xmlns:a="http://schemas.openxmlformats.org/drawingml/2006/main" name="Snímky s texty/obrazy">
  <a:themeElements>
    <a:clrScheme name="PIN Basic Colours POWERPOINT">
      <a:dk1>
        <a:sysClr val="windowText" lastClr="000000"/>
      </a:dk1>
      <a:lt1>
        <a:sysClr val="window" lastClr="FFFFFF"/>
      </a:lt1>
      <a:dk2>
        <a:srgbClr val="14418B"/>
      </a:dk2>
      <a:lt2>
        <a:srgbClr val="E8E9E9"/>
      </a:lt2>
      <a:accent1>
        <a:srgbClr val="14418B"/>
      </a:accent1>
      <a:accent2>
        <a:srgbClr val="EB5A4A"/>
      </a:accent2>
      <a:accent3>
        <a:srgbClr val="F9B000"/>
      </a:accent3>
      <a:accent4>
        <a:srgbClr val="49BDCF"/>
      </a:accent4>
      <a:accent5>
        <a:srgbClr val="43B386"/>
      </a:accent5>
      <a:accent6>
        <a:srgbClr val="E94161"/>
      </a:accent6>
      <a:hlink>
        <a:srgbClr val="14418B"/>
      </a:hlink>
      <a:folHlink>
        <a:srgbClr val="8E8D8D"/>
      </a:folHlink>
    </a:clrScheme>
    <a:fontScheme name="Motiv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Motiv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IN-template-POWERPOINT basic EN.potx" id="{5B53625B-C775-46A3-BE5B-558D76BBAA78}" vid="{31624707-BB9C-46F7-BA6E-2FFD2F295DA8}"/>
    </a:ext>
  </a:extLst>
</a:theme>
</file>

<file path=ppt/theme/theme2.xml><?xml version="1.0" encoding="utf-8"?>
<a:theme xmlns:a="http://schemas.openxmlformats.org/drawingml/2006/main" name="Předělové snímky PIN">
  <a:themeElements>
    <a:clrScheme name="PIN Basic Colours POWERPOINT">
      <a:dk1>
        <a:sysClr val="windowText" lastClr="000000"/>
      </a:dk1>
      <a:lt1>
        <a:sysClr val="window" lastClr="FFFFFF"/>
      </a:lt1>
      <a:dk2>
        <a:srgbClr val="14418B"/>
      </a:dk2>
      <a:lt2>
        <a:srgbClr val="E8E9E9"/>
      </a:lt2>
      <a:accent1>
        <a:srgbClr val="14418B"/>
      </a:accent1>
      <a:accent2>
        <a:srgbClr val="EB5A4A"/>
      </a:accent2>
      <a:accent3>
        <a:srgbClr val="F9B000"/>
      </a:accent3>
      <a:accent4>
        <a:srgbClr val="49BDCF"/>
      </a:accent4>
      <a:accent5>
        <a:srgbClr val="43B386"/>
      </a:accent5>
      <a:accent6>
        <a:srgbClr val="E94161"/>
      </a:accent6>
      <a:hlink>
        <a:srgbClr val="14418B"/>
      </a:hlink>
      <a:folHlink>
        <a:srgbClr val="8E8D8D"/>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IN-template-POWERPOINT basic EN.potx" id="{5B53625B-C775-46A3-BE5B-558D76BBAA78}" vid="{D8934042-627A-4D4D-88B0-396194936E63}"/>
    </a:ext>
  </a:extLst>
</a:theme>
</file>

<file path=ppt/theme/theme3.xml><?xml version="1.0" encoding="utf-8"?>
<a:theme xmlns:a="http://schemas.openxmlformats.org/drawingml/2006/main" name="Motiv systému Office">
  <a:themeElements>
    <a:clrScheme name="Kancelář">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celář">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celář">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Motiv systému Office">
  <a:themeElements>
    <a:clrScheme name="Kancelář">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celář">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celář">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00E932B7D94F184AA64227D8DDBC490C" ma:contentTypeVersion="13" ma:contentTypeDescription="Create a new document." ma:contentTypeScope="" ma:versionID="f73d888021131b79973fee0df6a5f9ad">
  <xsd:schema xmlns:xsd="http://www.w3.org/2001/XMLSchema" xmlns:xs="http://www.w3.org/2001/XMLSchema" xmlns:p="http://schemas.microsoft.com/office/2006/metadata/properties" xmlns:ns2="7d5bdbb9-0af1-4302-932f-b063302dcc8f" xmlns:ns3="c27ea7cb-71f0-4e84-8567-50d9397e8abf" targetNamespace="http://schemas.microsoft.com/office/2006/metadata/properties" ma:root="true" ma:fieldsID="1c34a627770dcc13a366fe0ee62eb610" ns2:_="" ns3:_="">
    <xsd:import namespace="7d5bdbb9-0af1-4302-932f-b063302dcc8f"/>
    <xsd:import namespace="c27ea7cb-71f0-4e84-8567-50d9397e8abf"/>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MediaServiceAutoKeyPoints" minOccurs="0"/>
                <xsd:element ref="ns2:MediaServiceKeyPoints" minOccurs="0"/>
                <xsd:element ref="ns2:MediaServiceDateTaken" minOccurs="0"/>
                <xsd:element ref="ns2:MediaServiceAutoTags" minOccurs="0"/>
                <xsd:element ref="ns2:MediaLengthInSeconds" minOccurs="0"/>
                <xsd:element ref="ns2:MediaServiceLocation" minOccurs="0"/>
                <xsd:element ref="ns2:MediaServiceOCR" minOccurs="0"/>
                <xsd:element ref="ns2:MediaServiceGenerationTime" minOccurs="0"/>
                <xsd:element ref="ns2:MediaServiceEventHashCod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d5bdbb9-0af1-4302-932f-b063302dcc8f"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2" nillable="true" ma:displayName="MediaServiceAutoKeyPoints" ma:hidden="true" ma:internalName="MediaServiceAutoKeyPoints" ma:readOnly="true">
      <xsd:simpleType>
        <xsd:restriction base="dms:Note"/>
      </xsd:simpleType>
    </xsd:element>
    <xsd:element name="MediaServiceKeyPoints" ma:index="13" nillable="true" ma:displayName="KeyPoints" ma:internalName="MediaServiceKeyPoints" ma:readOnly="true">
      <xsd:simpleType>
        <xsd:restriction base="dms:Note">
          <xsd:maxLength value="255"/>
        </xsd:restriction>
      </xsd:simpleType>
    </xsd:element>
    <xsd:element name="MediaServiceDateTaken" ma:index="14" nillable="true" ma:displayName="MediaServiceDateTaken" ma:hidden="true" ma:internalName="MediaServiceDateTaken" ma:readOnly="true">
      <xsd:simpleType>
        <xsd:restriction base="dms:Text"/>
      </xsd:simpleType>
    </xsd:element>
    <xsd:element name="MediaServiceAutoTags" ma:index="15" nillable="true" ma:displayName="Tags" ma:internalName="MediaServiceAutoTags" ma:readOnly="true">
      <xsd:simpleType>
        <xsd:restriction base="dms:Text"/>
      </xsd:simpleType>
    </xsd:element>
    <xsd:element name="MediaLengthInSeconds" ma:index="16" nillable="true" ma:displayName="MediaLengthInSeconds" ma:hidden="true" ma:internalName="MediaLengthInSeconds" ma:readOnly="true">
      <xsd:simpleType>
        <xsd:restriction base="dms:Unknown"/>
      </xsd:simpleType>
    </xsd:element>
    <xsd:element name="MediaServiceLocation" ma:index="17" nillable="true" ma:displayName="Location" ma:internalName="MediaServiceLocation" ma:readOnly="true">
      <xsd:simpleType>
        <xsd:restriction base="dms:Text"/>
      </xsd:simpleType>
    </xsd:element>
    <xsd:element name="MediaServiceOCR" ma:index="18" nillable="true" ma:displayName="Extracted Text" ma:internalName="MediaServiceOCR" ma:readOnly="true">
      <xsd:simpleType>
        <xsd:restriction base="dms:Note">
          <xsd:maxLength value="255"/>
        </xsd:restriction>
      </xsd:simpleType>
    </xsd:element>
    <xsd:element name="MediaServiceGenerationTime" ma:index="19" nillable="true" ma:displayName="MediaServiceGenerationTime" ma:hidden="true" ma:internalName="MediaServiceGenerationTime" ma:readOnly="true">
      <xsd:simpleType>
        <xsd:restriction base="dms:Text"/>
      </xsd:simpleType>
    </xsd:element>
    <xsd:element name="MediaServiceEventHashCode" ma:index="20" nillable="true" ma:displayName="MediaServiceEventHashCode" ma:hidden="true" ma:internalName="MediaServiceEventHashCode"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c27ea7cb-71f0-4e84-8567-50d9397e8abf"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SharedWithUsers xmlns="c27ea7cb-71f0-4e84-8567-50d9397e8abf">
      <UserInfo>
        <DisplayName>Kocian Tomáš</DisplayName>
        <AccountId>752</AccountId>
        <AccountType/>
      </UserInfo>
      <UserInfo>
        <DisplayName>Guevarra Gilbert</DisplayName>
        <AccountId>22356</AccountId>
        <AccountType/>
      </UserInfo>
      <UserInfo>
        <DisplayName>Ramos Rona Raisa</DisplayName>
        <AccountId>22612</AccountId>
        <AccountType/>
      </UserInfo>
    </SharedWithUser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9F1BACED-DB6B-45F7-ABAE-C755FA262F28}"/>
</file>

<file path=customXml/itemProps2.xml><?xml version="1.0" encoding="utf-8"?>
<ds:datastoreItem xmlns:ds="http://schemas.openxmlformats.org/officeDocument/2006/customXml" ds:itemID="{CA6FA1A2-CA24-422B-A677-5C1E827AB95D}">
  <ds:schemaRefs>
    <ds:schemaRef ds:uri="cf606e60-e598-4abb-ad22-18d289650250"/>
    <ds:schemaRef ds:uri="http://www.w3.org/XML/1998/namespace"/>
    <ds:schemaRef ds:uri="http://schemas.openxmlformats.org/package/2006/metadata/core-properties"/>
    <ds:schemaRef ds:uri="945a7482-fa16-4f6f-8c5a-947759753b79"/>
    <ds:schemaRef ds:uri="http://schemas.microsoft.com/office/infopath/2007/PartnerControls"/>
    <ds:schemaRef ds:uri="http://purl.org/dc/elements/1.1/"/>
    <ds:schemaRef ds:uri="http://purl.org/dc/terms/"/>
    <ds:schemaRef ds:uri="http://schemas.microsoft.com/office/2006/documentManagement/types"/>
    <ds:schemaRef ds:uri="http://schemas.microsoft.com/office/2006/metadata/properties"/>
    <ds:schemaRef ds:uri="http://purl.org/dc/dcmitype/"/>
  </ds:schemaRefs>
</ds:datastoreItem>
</file>

<file path=customXml/itemProps3.xml><?xml version="1.0" encoding="utf-8"?>
<ds:datastoreItem xmlns:ds="http://schemas.openxmlformats.org/officeDocument/2006/customXml" ds:itemID="{1F6D26C0-221B-470F-A71C-1525BDAA0711}">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0</TotalTime>
  <Words>1080</Words>
  <Application>Microsoft Office PowerPoint</Application>
  <PresentationFormat>On-screen Show (16:9)</PresentationFormat>
  <Paragraphs>140</Paragraphs>
  <Slides>12</Slides>
  <Notes>7</Notes>
  <HiddenSlides>0</HiddenSlides>
  <MMClips>0</MMClips>
  <ScaleCrop>false</ScaleCrop>
  <HeadingPairs>
    <vt:vector size="6" baseType="variant">
      <vt:variant>
        <vt:lpstr>Fonts Used</vt:lpstr>
      </vt:variant>
      <vt:variant>
        <vt:i4>5</vt:i4>
      </vt:variant>
      <vt:variant>
        <vt:lpstr>Theme</vt:lpstr>
      </vt:variant>
      <vt:variant>
        <vt:i4>2</vt:i4>
      </vt:variant>
      <vt:variant>
        <vt:lpstr>Slide Titles</vt:lpstr>
      </vt:variant>
      <vt:variant>
        <vt:i4>12</vt:i4>
      </vt:variant>
    </vt:vector>
  </HeadingPairs>
  <TitlesOfParts>
    <vt:vector size="19" baseType="lpstr">
      <vt:lpstr>Arial</vt:lpstr>
      <vt:lpstr>Calibri</vt:lpstr>
      <vt:lpstr>Calibri Light</vt:lpstr>
      <vt:lpstr>Wingdings</vt:lpstr>
      <vt:lpstr>Wingdings 3</vt:lpstr>
      <vt:lpstr>Snímky s texty/obrazy</vt:lpstr>
      <vt:lpstr>Předělové snímky PIN</vt:lpstr>
      <vt:lpstr>Emergency preparedness planning
</vt:lpstr>
      <vt:lpstr>PIN Emergency Response – 4Ws</vt:lpstr>
      <vt:lpstr>PIN Country Programs (as of 2023)</vt:lpstr>
      <vt:lpstr>PowerPoint Presentation</vt:lpstr>
      <vt:lpstr>PIN in action</vt:lpstr>
      <vt:lpstr>PIN Strategy for Emergency response &amp; Recovery – 2022 - 2027</vt:lpstr>
      <vt:lpstr>Emergency response</vt:lpstr>
      <vt:lpstr>Launching a response – Step 1</vt:lpstr>
      <vt:lpstr>What happens next? – Step 2</vt:lpstr>
      <vt:lpstr>PIN Emergency Manual </vt:lpstr>
      <vt:lpstr>Emergency learning tools</vt:lpstr>
      <vt:lpstr>Thank you for your attention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Main title of the presentation</dc:title>
  <dc:creator/>
  <cp:lastModifiedBy/>
  <cp:revision>2</cp:revision>
  <dcterms:created xsi:type="dcterms:W3CDTF">2022-09-10T16:24:39Z</dcterms:created>
  <dcterms:modified xsi:type="dcterms:W3CDTF">2023-04-22T17:59:51Z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0x01010000E932B7D94F184AA64227D8DDBC490C</vt:lpwstr>
  </property>
</Properties>
</file>